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355" r:id="rId3"/>
    <p:sldId id="342" r:id="rId4"/>
    <p:sldId id="361" r:id="rId5"/>
    <p:sldId id="362" r:id="rId6"/>
    <p:sldId id="327" r:id="rId7"/>
    <p:sldId id="349" r:id="rId8"/>
    <p:sldId id="353" r:id="rId9"/>
    <p:sldId id="336" r:id="rId10"/>
  </p:sldIdLst>
  <p:sldSz cx="12192000" cy="6858000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8C22"/>
    <a:srgbClr val="FF5050"/>
    <a:srgbClr val="FFD9D9"/>
    <a:srgbClr val="FFB3B3"/>
    <a:srgbClr val="009999"/>
    <a:srgbClr val="CCE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3C3F25-469B-4351-A6A3-DB001592A174}" type="doc">
      <dgm:prSet loTypeId="urn:microsoft.com/office/officeart/2005/8/layout/hProcess7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E3CA4785-6459-4F04-B280-B4697E959AB1}">
      <dgm:prSet phldrT="[Testo]"/>
      <dgm:spPr/>
      <dgm:t>
        <a:bodyPr/>
        <a:lstStyle/>
        <a:p>
          <a:r>
            <a:rPr lang="it-IT" b="1" dirty="0" smtClean="0">
              <a:latin typeface="Exo 2 Medium" panose="00000600000000000000" pitchFamily="50" charset="0"/>
            </a:rPr>
            <a:t>ACCRESCERE</a:t>
          </a:r>
          <a:endParaRPr lang="it-IT" b="1" dirty="0">
            <a:latin typeface="Exo 2 Medium" panose="00000600000000000000" pitchFamily="50" charset="0"/>
          </a:endParaRPr>
        </a:p>
      </dgm:t>
    </dgm:pt>
    <dgm:pt modelId="{8CEBA23E-4302-4876-9868-74FF424DEECB}" type="parTrans" cxnId="{FA27ED00-B035-49A7-8931-D4267F4630A4}">
      <dgm:prSet/>
      <dgm:spPr/>
      <dgm:t>
        <a:bodyPr/>
        <a:lstStyle/>
        <a:p>
          <a:endParaRPr lang="it-IT"/>
        </a:p>
      </dgm:t>
    </dgm:pt>
    <dgm:pt modelId="{BDB8B54A-D350-4723-A25E-6EDF2BE2921F}" type="sibTrans" cxnId="{FA27ED00-B035-49A7-8931-D4267F4630A4}">
      <dgm:prSet/>
      <dgm:spPr/>
      <dgm:t>
        <a:bodyPr/>
        <a:lstStyle/>
        <a:p>
          <a:endParaRPr lang="it-IT"/>
        </a:p>
      </dgm:t>
    </dgm:pt>
    <dgm:pt modelId="{DE0C1164-1B37-4031-9371-EC28869930EB}">
      <dgm:prSet phldrT="[Testo]" custT="1"/>
      <dgm:spPr/>
      <dgm:t>
        <a:bodyPr/>
        <a:lstStyle/>
        <a:p>
          <a:r>
            <a:rPr lang="it-IT" sz="2200" dirty="0" smtClean="0">
              <a:latin typeface="Exo 2 Medium" panose="00000600000000000000" pitchFamily="50" charset="0"/>
            </a:rPr>
            <a:t>Le reti e collaborazioni sul territorio e aumentare la capacità progettuale</a:t>
          </a:r>
          <a:endParaRPr lang="it-IT" sz="2200" dirty="0">
            <a:latin typeface="Exo 2 Medium" panose="00000600000000000000" pitchFamily="50" charset="0"/>
          </a:endParaRPr>
        </a:p>
      </dgm:t>
    </dgm:pt>
    <dgm:pt modelId="{F65DF93E-BD05-4A3C-B45D-2DE38C2F8FED}" type="parTrans" cxnId="{884716BE-A43F-41D4-A3F8-92CD23ABF911}">
      <dgm:prSet/>
      <dgm:spPr/>
      <dgm:t>
        <a:bodyPr/>
        <a:lstStyle/>
        <a:p>
          <a:endParaRPr lang="it-IT"/>
        </a:p>
      </dgm:t>
    </dgm:pt>
    <dgm:pt modelId="{9204FC0B-7EA8-40F5-AD25-920D95CF5DC2}" type="sibTrans" cxnId="{884716BE-A43F-41D4-A3F8-92CD23ABF911}">
      <dgm:prSet/>
      <dgm:spPr/>
      <dgm:t>
        <a:bodyPr/>
        <a:lstStyle/>
        <a:p>
          <a:endParaRPr lang="it-IT"/>
        </a:p>
      </dgm:t>
    </dgm:pt>
    <dgm:pt modelId="{21401448-C71F-4B1A-96D7-FD7ABE7F7165}">
      <dgm:prSet phldrT="[Testo]"/>
      <dgm:spPr/>
      <dgm:t>
        <a:bodyPr/>
        <a:lstStyle/>
        <a:p>
          <a:r>
            <a:rPr lang="it-IT" b="1" dirty="0" smtClean="0">
              <a:latin typeface="Exo 2" panose="00000500000000000000" pitchFamily="50" charset="0"/>
            </a:rPr>
            <a:t>PROMUOVERE</a:t>
          </a:r>
          <a:endParaRPr lang="it-IT" b="1" dirty="0">
            <a:latin typeface="Exo 2" panose="00000500000000000000" pitchFamily="50" charset="0"/>
          </a:endParaRPr>
        </a:p>
      </dgm:t>
    </dgm:pt>
    <dgm:pt modelId="{0B2833B6-649A-46E8-861D-86D2B7875BD9}" type="parTrans" cxnId="{8BB1476A-CBC2-4010-9F37-5AEEE956D35C}">
      <dgm:prSet/>
      <dgm:spPr/>
      <dgm:t>
        <a:bodyPr/>
        <a:lstStyle/>
        <a:p>
          <a:endParaRPr lang="it-IT"/>
        </a:p>
      </dgm:t>
    </dgm:pt>
    <dgm:pt modelId="{E55D48F8-83E2-41E4-83A7-49102119C233}" type="sibTrans" cxnId="{8BB1476A-CBC2-4010-9F37-5AEEE956D35C}">
      <dgm:prSet/>
      <dgm:spPr/>
      <dgm:t>
        <a:bodyPr/>
        <a:lstStyle/>
        <a:p>
          <a:endParaRPr lang="it-IT"/>
        </a:p>
      </dgm:t>
    </dgm:pt>
    <dgm:pt modelId="{30BC3916-F1EA-40DC-8715-C3D305DB3D69}">
      <dgm:prSet phldrT="[Testo]" custT="1"/>
      <dgm:spPr/>
      <dgm:t>
        <a:bodyPr/>
        <a:lstStyle/>
        <a:p>
          <a:r>
            <a:rPr lang="it-IT" sz="2100" dirty="0" smtClean="0">
              <a:latin typeface="Exo 2" panose="00000500000000000000" pitchFamily="50" charset="0"/>
            </a:rPr>
            <a:t>Occasioni di crescita culturale e inclusione sociale con nuove modalità di intervento </a:t>
          </a:r>
          <a:endParaRPr lang="it-IT" sz="2100" dirty="0">
            <a:latin typeface="Exo 2" panose="00000500000000000000" pitchFamily="50" charset="0"/>
          </a:endParaRPr>
        </a:p>
      </dgm:t>
    </dgm:pt>
    <dgm:pt modelId="{A444E5F0-1B1C-46FF-8DDA-48D95B67CC5C}" type="parTrans" cxnId="{6B29FD5F-021B-4076-B6F3-BDE06499FD65}">
      <dgm:prSet/>
      <dgm:spPr/>
      <dgm:t>
        <a:bodyPr/>
        <a:lstStyle/>
        <a:p>
          <a:endParaRPr lang="it-IT"/>
        </a:p>
      </dgm:t>
    </dgm:pt>
    <dgm:pt modelId="{8EB9FDE8-B770-4A99-AEF0-BBF379A2B189}" type="sibTrans" cxnId="{6B29FD5F-021B-4076-B6F3-BDE06499FD65}">
      <dgm:prSet/>
      <dgm:spPr/>
      <dgm:t>
        <a:bodyPr/>
        <a:lstStyle/>
        <a:p>
          <a:endParaRPr lang="it-IT"/>
        </a:p>
      </dgm:t>
    </dgm:pt>
    <dgm:pt modelId="{6961B504-0984-4818-8814-283E9B0EC582}">
      <dgm:prSet phldrT="[Testo]"/>
      <dgm:spPr/>
      <dgm:t>
        <a:bodyPr/>
        <a:lstStyle/>
        <a:p>
          <a:r>
            <a:rPr lang="it-IT" b="1" dirty="0" smtClean="0">
              <a:latin typeface="Exo 2" panose="00000500000000000000" pitchFamily="50" charset="0"/>
            </a:rPr>
            <a:t>VALORIZZARE</a:t>
          </a:r>
          <a:endParaRPr lang="it-IT" b="1" dirty="0">
            <a:latin typeface="Exo 2" panose="00000500000000000000" pitchFamily="50" charset="0"/>
          </a:endParaRPr>
        </a:p>
      </dgm:t>
    </dgm:pt>
    <dgm:pt modelId="{4C956011-1DF3-48CF-BD55-068DF9085BEE}" type="parTrans" cxnId="{23034CA6-B737-43F7-876F-6529973C2F2A}">
      <dgm:prSet/>
      <dgm:spPr/>
      <dgm:t>
        <a:bodyPr/>
        <a:lstStyle/>
        <a:p>
          <a:endParaRPr lang="it-IT"/>
        </a:p>
      </dgm:t>
    </dgm:pt>
    <dgm:pt modelId="{B57E617B-C60A-49C3-8F89-B2D193BBAD0F}" type="sibTrans" cxnId="{23034CA6-B737-43F7-876F-6529973C2F2A}">
      <dgm:prSet/>
      <dgm:spPr/>
      <dgm:t>
        <a:bodyPr/>
        <a:lstStyle/>
        <a:p>
          <a:endParaRPr lang="it-IT"/>
        </a:p>
      </dgm:t>
    </dgm:pt>
    <dgm:pt modelId="{862DF482-1E4A-427A-B827-D02A65BD207A}">
      <dgm:prSet phldrT="[Testo]" custT="1"/>
      <dgm:spPr/>
      <dgm:t>
        <a:bodyPr/>
        <a:lstStyle/>
        <a:p>
          <a:r>
            <a:rPr lang="it-IT" sz="2200" dirty="0" smtClean="0">
              <a:latin typeface="Exo 2" panose="00000500000000000000" pitchFamily="50" charset="0"/>
            </a:rPr>
            <a:t>Iniziative capaci di coinvolgere la comunità, multidisciplinari e che apportino valore aggiunto</a:t>
          </a:r>
          <a:endParaRPr lang="it-IT" sz="2200" dirty="0">
            <a:latin typeface="Exo 2" panose="00000500000000000000" pitchFamily="50" charset="0"/>
          </a:endParaRPr>
        </a:p>
      </dgm:t>
    </dgm:pt>
    <dgm:pt modelId="{75692CBC-802C-4053-A9B6-9F39ADBEF95B}" type="parTrans" cxnId="{8920765E-9858-46C6-86D8-3F52EDE21C8A}">
      <dgm:prSet/>
      <dgm:spPr/>
      <dgm:t>
        <a:bodyPr/>
        <a:lstStyle/>
        <a:p>
          <a:endParaRPr lang="it-IT"/>
        </a:p>
      </dgm:t>
    </dgm:pt>
    <dgm:pt modelId="{54EB2A75-06C6-40FA-AC18-1A65E7095053}" type="sibTrans" cxnId="{8920765E-9858-46C6-86D8-3F52EDE21C8A}">
      <dgm:prSet/>
      <dgm:spPr/>
      <dgm:t>
        <a:bodyPr/>
        <a:lstStyle/>
        <a:p>
          <a:endParaRPr lang="it-IT"/>
        </a:p>
      </dgm:t>
    </dgm:pt>
    <dgm:pt modelId="{F8F8E63D-973F-436A-BBF3-6C4ED39A1406}" type="pres">
      <dgm:prSet presAssocID="{4A3C3F25-469B-4351-A6A3-DB001592A17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B97103F-A073-4D7A-818C-C9E717B7B439}" type="pres">
      <dgm:prSet presAssocID="{E3CA4785-6459-4F04-B280-B4697E959AB1}" presName="compositeNode" presStyleCnt="0">
        <dgm:presLayoutVars>
          <dgm:bulletEnabled val="1"/>
        </dgm:presLayoutVars>
      </dgm:prSet>
      <dgm:spPr/>
    </dgm:pt>
    <dgm:pt modelId="{C3A131E7-7BF1-4431-AAF3-20A376901138}" type="pres">
      <dgm:prSet presAssocID="{E3CA4785-6459-4F04-B280-B4697E959AB1}" presName="bgRect" presStyleLbl="node1" presStyleIdx="0" presStyleCnt="3"/>
      <dgm:spPr/>
      <dgm:t>
        <a:bodyPr/>
        <a:lstStyle/>
        <a:p>
          <a:endParaRPr lang="it-IT"/>
        </a:p>
      </dgm:t>
    </dgm:pt>
    <dgm:pt modelId="{8385A55D-0936-429F-9C23-771BA7C0AE59}" type="pres">
      <dgm:prSet presAssocID="{E3CA4785-6459-4F04-B280-B4697E959AB1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A1613DF-2839-4630-8A03-F1586B4E4622}" type="pres">
      <dgm:prSet presAssocID="{E3CA4785-6459-4F04-B280-B4697E959AB1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45D59BA-CC54-4976-8474-2DA3E4CBE8C8}" type="pres">
      <dgm:prSet presAssocID="{BDB8B54A-D350-4723-A25E-6EDF2BE2921F}" presName="hSp" presStyleCnt="0"/>
      <dgm:spPr/>
    </dgm:pt>
    <dgm:pt modelId="{1279C7D9-DED6-4063-84DE-7CDAB7E0DC50}" type="pres">
      <dgm:prSet presAssocID="{BDB8B54A-D350-4723-A25E-6EDF2BE2921F}" presName="vProcSp" presStyleCnt="0"/>
      <dgm:spPr/>
    </dgm:pt>
    <dgm:pt modelId="{5BB74287-0839-4BED-93DB-282A977D68AD}" type="pres">
      <dgm:prSet presAssocID="{BDB8B54A-D350-4723-A25E-6EDF2BE2921F}" presName="vSp1" presStyleCnt="0"/>
      <dgm:spPr/>
    </dgm:pt>
    <dgm:pt modelId="{A65E4E17-8D56-4931-A651-0BC045D848C7}" type="pres">
      <dgm:prSet presAssocID="{BDB8B54A-D350-4723-A25E-6EDF2BE2921F}" presName="simulatedConn" presStyleLbl="solidFgAcc1" presStyleIdx="0" presStyleCnt="2"/>
      <dgm:spPr/>
    </dgm:pt>
    <dgm:pt modelId="{022FCFB7-4F3A-475D-BBDE-607C7E3D9A8C}" type="pres">
      <dgm:prSet presAssocID="{BDB8B54A-D350-4723-A25E-6EDF2BE2921F}" presName="vSp2" presStyleCnt="0"/>
      <dgm:spPr/>
    </dgm:pt>
    <dgm:pt modelId="{292ACE5B-7588-4518-8535-791C1FA5AB89}" type="pres">
      <dgm:prSet presAssocID="{BDB8B54A-D350-4723-A25E-6EDF2BE2921F}" presName="sibTrans" presStyleCnt="0"/>
      <dgm:spPr/>
    </dgm:pt>
    <dgm:pt modelId="{42562E60-33A6-4A2C-AC51-043899EC87EE}" type="pres">
      <dgm:prSet presAssocID="{21401448-C71F-4B1A-96D7-FD7ABE7F7165}" presName="compositeNode" presStyleCnt="0">
        <dgm:presLayoutVars>
          <dgm:bulletEnabled val="1"/>
        </dgm:presLayoutVars>
      </dgm:prSet>
      <dgm:spPr/>
    </dgm:pt>
    <dgm:pt modelId="{F2A590A1-749B-4CEE-921A-F1379E43A591}" type="pres">
      <dgm:prSet presAssocID="{21401448-C71F-4B1A-96D7-FD7ABE7F7165}" presName="bgRect" presStyleLbl="node1" presStyleIdx="1" presStyleCnt="3"/>
      <dgm:spPr/>
      <dgm:t>
        <a:bodyPr/>
        <a:lstStyle/>
        <a:p>
          <a:endParaRPr lang="it-IT"/>
        </a:p>
      </dgm:t>
    </dgm:pt>
    <dgm:pt modelId="{99632335-DC64-4092-AEBF-04EF2FE8FC9B}" type="pres">
      <dgm:prSet presAssocID="{21401448-C71F-4B1A-96D7-FD7ABE7F7165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58D69B3-0CA3-458F-AB74-E5F7206F391E}" type="pres">
      <dgm:prSet presAssocID="{21401448-C71F-4B1A-96D7-FD7ABE7F7165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41682F2-D00F-440F-B469-940E6CC2DB53}" type="pres">
      <dgm:prSet presAssocID="{E55D48F8-83E2-41E4-83A7-49102119C233}" presName="hSp" presStyleCnt="0"/>
      <dgm:spPr/>
    </dgm:pt>
    <dgm:pt modelId="{F5948817-E66E-4CC0-BD9B-1C186F41648D}" type="pres">
      <dgm:prSet presAssocID="{E55D48F8-83E2-41E4-83A7-49102119C233}" presName="vProcSp" presStyleCnt="0"/>
      <dgm:spPr/>
    </dgm:pt>
    <dgm:pt modelId="{A41609DF-BA6E-4095-84DF-95265111B678}" type="pres">
      <dgm:prSet presAssocID="{E55D48F8-83E2-41E4-83A7-49102119C233}" presName="vSp1" presStyleCnt="0"/>
      <dgm:spPr/>
    </dgm:pt>
    <dgm:pt modelId="{02D3A61E-F806-4C64-8935-9516734ACBED}" type="pres">
      <dgm:prSet presAssocID="{E55D48F8-83E2-41E4-83A7-49102119C233}" presName="simulatedConn" presStyleLbl="solidFgAcc1" presStyleIdx="1" presStyleCnt="2"/>
      <dgm:spPr/>
    </dgm:pt>
    <dgm:pt modelId="{32EC810F-7D98-4904-9094-D5977A4EE664}" type="pres">
      <dgm:prSet presAssocID="{E55D48F8-83E2-41E4-83A7-49102119C233}" presName="vSp2" presStyleCnt="0"/>
      <dgm:spPr/>
    </dgm:pt>
    <dgm:pt modelId="{8DCA1B00-8FF2-4ECF-AD80-21E28339A529}" type="pres">
      <dgm:prSet presAssocID="{E55D48F8-83E2-41E4-83A7-49102119C233}" presName="sibTrans" presStyleCnt="0"/>
      <dgm:spPr/>
    </dgm:pt>
    <dgm:pt modelId="{780C6CB1-B214-4921-AF37-3D105F144032}" type="pres">
      <dgm:prSet presAssocID="{6961B504-0984-4818-8814-283E9B0EC582}" presName="compositeNode" presStyleCnt="0">
        <dgm:presLayoutVars>
          <dgm:bulletEnabled val="1"/>
        </dgm:presLayoutVars>
      </dgm:prSet>
      <dgm:spPr/>
    </dgm:pt>
    <dgm:pt modelId="{7F920357-1698-4A17-9E12-A0FCF88B7F66}" type="pres">
      <dgm:prSet presAssocID="{6961B504-0984-4818-8814-283E9B0EC582}" presName="bgRect" presStyleLbl="node1" presStyleIdx="2" presStyleCnt="3" custLinFactNeighborX="4389"/>
      <dgm:spPr/>
      <dgm:t>
        <a:bodyPr/>
        <a:lstStyle/>
        <a:p>
          <a:endParaRPr lang="it-IT"/>
        </a:p>
      </dgm:t>
    </dgm:pt>
    <dgm:pt modelId="{78E9FDC7-B7A8-4866-8139-F8F452ED0DCE}" type="pres">
      <dgm:prSet presAssocID="{6961B504-0984-4818-8814-283E9B0EC582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C6A0379-9913-4276-AB5A-FB74D704F3DE}" type="pres">
      <dgm:prSet presAssocID="{6961B504-0984-4818-8814-283E9B0EC582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920765E-9858-46C6-86D8-3F52EDE21C8A}" srcId="{6961B504-0984-4818-8814-283E9B0EC582}" destId="{862DF482-1E4A-427A-B827-D02A65BD207A}" srcOrd="0" destOrd="0" parTransId="{75692CBC-802C-4053-A9B6-9F39ADBEF95B}" sibTransId="{54EB2A75-06C6-40FA-AC18-1A65E7095053}"/>
    <dgm:cxn modelId="{23034CA6-B737-43F7-876F-6529973C2F2A}" srcId="{4A3C3F25-469B-4351-A6A3-DB001592A174}" destId="{6961B504-0984-4818-8814-283E9B0EC582}" srcOrd="2" destOrd="0" parTransId="{4C956011-1DF3-48CF-BD55-068DF9085BEE}" sibTransId="{B57E617B-C60A-49C3-8F89-B2D193BBAD0F}"/>
    <dgm:cxn modelId="{884716BE-A43F-41D4-A3F8-92CD23ABF911}" srcId="{E3CA4785-6459-4F04-B280-B4697E959AB1}" destId="{DE0C1164-1B37-4031-9371-EC28869930EB}" srcOrd="0" destOrd="0" parTransId="{F65DF93E-BD05-4A3C-B45D-2DE38C2F8FED}" sibTransId="{9204FC0B-7EA8-40F5-AD25-920D95CF5DC2}"/>
    <dgm:cxn modelId="{69E44BF4-8456-4019-BCC3-2527888F2DAE}" type="presOf" srcId="{DE0C1164-1B37-4031-9371-EC28869930EB}" destId="{CA1613DF-2839-4630-8A03-F1586B4E4622}" srcOrd="0" destOrd="0" presId="urn:microsoft.com/office/officeart/2005/8/layout/hProcess7"/>
    <dgm:cxn modelId="{F3899F34-3324-4C4B-A661-3D7C65636AC7}" type="presOf" srcId="{862DF482-1E4A-427A-B827-D02A65BD207A}" destId="{3C6A0379-9913-4276-AB5A-FB74D704F3DE}" srcOrd="0" destOrd="0" presId="urn:microsoft.com/office/officeart/2005/8/layout/hProcess7"/>
    <dgm:cxn modelId="{34595E55-27EF-4BFA-90E6-01F474B323A2}" type="presOf" srcId="{6961B504-0984-4818-8814-283E9B0EC582}" destId="{7F920357-1698-4A17-9E12-A0FCF88B7F66}" srcOrd="0" destOrd="0" presId="urn:microsoft.com/office/officeart/2005/8/layout/hProcess7"/>
    <dgm:cxn modelId="{958CAA7E-ACD6-408D-9350-673CF62A61F9}" type="presOf" srcId="{4A3C3F25-469B-4351-A6A3-DB001592A174}" destId="{F8F8E63D-973F-436A-BBF3-6C4ED39A1406}" srcOrd="0" destOrd="0" presId="urn:microsoft.com/office/officeart/2005/8/layout/hProcess7"/>
    <dgm:cxn modelId="{FA27ED00-B035-49A7-8931-D4267F4630A4}" srcId="{4A3C3F25-469B-4351-A6A3-DB001592A174}" destId="{E3CA4785-6459-4F04-B280-B4697E959AB1}" srcOrd="0" destOrd="0" parTransId="{8CEBA23E-4302-4876-9868-74FF424DEECB}" sibTransId="{BDB8B54A-D350-4723-A25E-6EDF2BE2921F}"/>
    <dgm:cxn modelId="{06BBB977-00DA-435D-A4A4-8FED06AA103A}" type="presOf" srcId="{E3CA4785-6459-4F04-B280-B4697E959AB1}" destId="{8385A55D-0936-429F-9C23-771BA7C0AE59}" srcOrd="1" destOrd="0" presId="urn:microsoft.com/office/officeart/2005/8/layout/hProcess7"/>
    <dgm:cxn modelId="{8BB1476A-CBC2-4010-9F37-5AEEE956D35C}" srcId="{4A3C3F25-469B-4351-A6A3-DB001592A174}" destId="{21401448-C71F-4B1A-96D7-FD7ABE7F7165}" srcOrd="1" destOrd="0" parTransId="{0B2833B6-649A-46E8-861D-86D2B7875BD9}" sibTransId="{E55D48F8-83E2-41E4-83A7-49102119C233}"/>
    <dgm:cxn modelId="{C8E96939-5303-40EB-8855-5B9E246D86B4}" type="presOf" srcId="{E3CA4785-6459-4F04-B280-B4697E959AB1}" destId="{C3A131E7-7BF1-4431-AAF3-20A376901138}" srcOrd="0" destOrd="0" presId="urn:microsoft.com/office/officeart/2005/8/layout/hProcess7"/>
    <dgm:cxn modelId="{B738ED14-7F99-4F9B-816D-483DC3D29655}" type="presOf" srcId="{30BC3916-F1EA-40DC-8715-C3D305DB3D69}" destId="{458D69B3-0CA3-458F-AB74-E5F7206F391E}" srcOrd="0" destOrd="0" presId="urn:microsoft.com/office/officeart/2005/8/layout/hProcess7"/>
    <dgm:cxn modelId="{6B29FD5F-021B-4076-B6F3-BDE06499FD65}" srcId="{21401448-C71F-4B1A-96D7-FD7ABE7F7165}" destId="{30BC3916-F1EA-40DC-8715-C3D305DB3D69}" srcOrd="0" destOrd="0" parTransId="{A444E5F0-1B1C-46FF-8DDA-48D95B67CC5C}" sibTransId="{8EB9FDE8-B770-4A99-AEF0-BBF379A2B189}"/>
    <dgm:cxn modelId="{099F1D06-76E0-4396-8693-075BCB8ABCD6}" type="presOf" srcId="{6961B504-0984-4818-8814-283E9B0EC582}" destId="{78E9FDC7-B7A8-4866-8139-F8F452ED0DCE}" srcOrd="1" destOrd="0" presId="urn:microsoft.com/office/officeart/2005/8/layout/hProcess7"/>
    <dgm:cxn modelId="{D9121478-6FD4-4EFD-82D7-FC748AFE7402}" type="presOf" srcId="{21401448-C71F-4B1A-96D7-FD7ABE7F7165}" destId="{F2A590A1-749B-4CEE-921A-F1379E43A591}" srcOrd="0" destOrd="0" presId="urn:microsoft.com/office/officeart/2005/8/layout/hProcess7"/>
    <dgm:cxn modelId="{D2470323-FEC0-4D51-B64C-AEB3D889D592}" type="presOf" srcId="{21401448-C71F-4B1A-96D7-FD7ABE7F7165}" destId="{99632335-DC64-4092-AEBF-04EF2FE8FC9B}" srcOrd="1" destOrd="0" presId="urn:microsoft.com/office/officeart/2005/8/layout/hProcess7"/>
    <dgm:cxn modelId="{36ADCE4E-54F6-4526-843A-3781A1EFD25D}" type="presParOf" srcId="{F8F8E63D-973F-436A-BBF3-6C4ED39A1406}" destId="{3B97103F-A073-4D7A-818C-C9E717B7B439}" srcOrd="0" destOrd="0" presId="urn:microsoft.com/office/officeart/2005/8/layout/hProcess7"/>
    <dgm:cxn modelId="{7273A7FB-0250-45CF-8AD4-D7D6A01F135A}" type="presParOf" srcId="{3B97103F-A073-4D7A-818C-C9E717B7B439}" destId="{C3A131E7-7BF1-4431-AAF3-20A376901138}" srcOrd="0" destOrd="0" presId="urn:microsoft.com/office/officeart/2005/8/layout/hProcess7"/>
    <dgm:cxn modelId="{D71EFA9E-00EE-46A8-BCB7-BE7C425037E7}" type="presParOf" srcId="{3B97103F-A073-4D7A-818C-C9E717B7B439}" destId="{8385A55D-0936-429F-9C23-771BA7C0AE59}" srcOrd="1" destOrd="0" presId="urn:microsoft.com/office/officeart/2005/8/layout/hProcess7"/>
    <dgm:cxn modelId="{C86BD3A4-A13A-4B57-9D53-37EF24205255}" type="presParOf" srcId="{3B97103F-A073-4D7A-818C-C9E717B7B439}" destId="{CA1613DF-2839-4630-8A03-F1586B4E4622}" srcOrd="2" destOrd="0" presId="urn:microsoft.com/office/officeart/2005/8/layout/hProcess7"/>
    <dgm:cxn modelId="{173FF58F-0B6B-4741-8D2D-C0667C1FF2A4}" type="presParOf" srcId="{F8F8E63D-973F-436A-BBF3-6C4ED39A1406}" destId="{545D59BA-CC54-4976-8474-2DA3E4CBE8C8}" srcOrd="1" destOrd="0" presId="urn:microsoft.com/office/officeart/2005/8/layout/hProcess7"/>
    <dgm:cxn modelId="{018E5511-0112-4F30-9D0E-25AD21C168F1}" type="presParOf" srcId="{F8F8E63D-973F-436A-BBF3-6C4ED39A1406}" destId="{1279C7D9-DED6-4063-84DE-7CDAB7E0DC50}" srcOrd="2" destOrd="0" presId="urn:microsoft.com/office/officeart/2005/8/layout/hProcess7"/>
    <dgm:cxn modelId="{7B94CB81-2802-4731-BB4C-977AFD7AD24D}" type="presParOf" srcId="{1279C7D9-DED6-4063-84DE-7CDAB7E0DC50}" destId="{5BB74287-0839-4BED-93DB-282A977D68AD}" srcOrd="0" destOrd="0" presId="urn:microsoft.com/office/officeart/2005/8/layout/hProcess7"/>
    <dgm:cxn modelId="{E724FAC8-FCDA-4ABF-AD42-EB411886DBA1}" type="presParOf" srcId="{1279C7D9-DED6-4063-84DE-7CDAB7E0DC50}" destId="{A65E4E17-8D56-4931-A651-0BC045D848C7}" srcOrd="1" destOrd="0" presId="urn:microsoft.com/office/officeart/2005/8/layout/hProcess7"/>
    <dgm:cxn modelId="{329DD919-F601-45EC-80D7-8D80BE7484EB}" type="presParOf" srcId="{1279C7D9-DED6-4063-84DE-7CDAB7E0DC50}" destId="{022FCFB7-4F3A-475D-BBDE-607C7E3D9A8C}" srcOrd="2" destOrd="0" presId="urn:microsoft.com/office/officeart/2005/8/layout/hProcess7"/>
    <dgm:cxn modelId="{4AA59DB2-C4A1-4AFE-8BCE-55B79146B5FC}" type="presParOf" srcId="{F8F8E63D-973F-436A-BBF3-6C4ED39A1406}" destId="{292ACE5B-7588-4518-8535-791C1FA5AB89}" srcOrd="3" destOrd="0" presId="urn:microsoft.com/office/officeart/2005/8/layout/hProcess7"/>
    <dgm:cxn modelId="{500FF36F-B3CC-4871-9E76-5949C97F4016}" type="presParOf" srcId="{F8F8E63D-973F-436A-BBF3-6C4ED39A1406}" destId="{42562E60-33A6-4A2C-AC51-043899EC87EE}" srcOrd="4" destOrd="0" presId="urn:microsoft.com/office/officeart/2005/8/layout/hProcess7"/>
    <dgm:cxn modelId="{7799FBAC-4514-46F8-8E06-7B34B4E3AEFF}" type="presParOf" srcId="{42562E60-33A6-4A2C-AC51-043899EC87EE}" destId="{F2A590A1-749B-4CEE-921A-F1379E43A591}" srcOrd="0" destOrd="0" presId="urn:microsoft.com/office/officeart/2005/8/layout/hProcess7"/>
    <dgm:cxn modelId="{0B2CD7B7-B832-45B4-9F56-8971549563A4}" type="presParOf" srcId="{42562E60-33A6-4A2C-AC51-043899EC87EE}" destId="{99632335-DC64-4092-AEBF-04EF2FE8FC9B}" srcOrd="1" destOrd="0" presId="urn:microsoft.com/office/officeart/2005/8/layout/hProcess7"/>
    <dgm:cxn modelId="{B93BAE0E-FFE5-4A9F-8CCE-E09D423E6689}" type="presParOf" srcId="{42562E60-33A6-4A2C-AC51-043899EC87EE}" destId="{458D69B3-0CA3-458F-AB74-E5F7206F391E}" srcOrd="2" destOrd="0" presId="urn:microsoft.com/office/officeart/2005/8/layout/hProcess7"/>
    <dgm:cxn modelId="{DD17EB4C-5AC4-4800-A85E-40F0E8A79D3B}" type="presParOf" srcId="{F8F8E63D-973F-436A-BBF3-6C4ED39A1406}" destId="{041682F2-D00F-440F-B469-940E6CC2DB53}" srcOrd="5" destOrd="0" presId="urn:microsoft.com/office/officeart/2005/8/layout/hProcess7"/>
    <dgm:cxn modelId="{853A1E28-1823-4E5E-8E5C-80AC1D183A9E}" type="presParOf" srcId="{F8F8E63D-973F-436A-BBF3-6C4ED39A1406}" destId="{F5948817-E66E-4CC0-BD9B-1C186F41648D}" srcOrd="6" destOrd="0" presId="urn:microsoft.com/office/officeart/2005/8/layout/hProcess7"/>
    <dgm:cxn modelId="{FB3401D6-01EB-409C-B082-4BFF4243B3F4}" type="presParOf" srcId="{F5948817-E66E-4CC0-BD9B-1C186F41648D}" destId="{A41609DF-BA6E-4095-84DF-95265111B678}" srcOrd="0" destOrd="0" presId="urn:microsoft.com/office/officeart/2005/8/layout/hProcess7"/>
    <dgm:cxn modelId="{68E95B60-EDF6-4FD8-8795-54FCD684A347}" type="presParOf" srcId="{F5948817-E66E-4CC0-BD9B-1C186F41648D}" destId="{02D3A61E-F806-4C64-8935-9516734ACBED}" srcOrd="1" destOrd="0" presId="urn:microsoft.com/office/officeart/2005/8/layout/hProcess7"/>
    <dgm:cxn modelId="{B3384507-65C1-4B01-9E19-087E326688EA}" type="presParOf" srcId="{F5948817-E66E-4CC0-BD9B-1C186F41648D}" destId="{32EC810F-7D98-4904-9094-D5977A4EE664}" srcOrd="2" destOrd="0" presId="urn:microsoft.com/office/officeart/2005/8/layout/hProcess7"/>
    <dgm:cxn modelId="{8689D746-7224-4499-B4C9-1AF4164EE676}" type="presParOf" srcId="{F8F8E63D-973F-436A-BBF3-6C4ED39A1406}" destId="{8DCA1B00-8FF2-4ECF-AD80-21E28339A529}" srcOrd="7" destOrd="0" presId="urn:microsoft.com/office/officeart/2005/8/layout/hProcess7"/>
    <dgm:cxn modelId="{7817652D-D806-4A88-8396-DABA7E2E4DD6}" type="presParOf" srcId="{F8F8E63D-973F-436A-BBF3-6C4ED39A1406}" destId="{780C6CB1-B214-4921-AF37-3D105F144032}" srcOrd="8" destOrd="0" presId="urn:microsoft.com/office/officeart/2005/8/layout/hProcess7"/>
    <dgm:cxn modelId="{A1C00774-E453-4A2F-B7F3-ABBF2DD62DA5}" type="presParOf" srcId="{780C6CB1-B214-4921-AF37-3D105F144032}" destId="{7F920357-1698-4A17-9E12-A0FCF88B7F66}" srcOrd="0" destOrd="0" presId="urn:microsoft.com/office/officeart/2005/8/layout/hProcess7"/>
    <dgm:cxn modelId="{C9C11FDE-DF59-43B7-8525-6D12CC3F64B7}" type="presParOf" srcId="{780C6CB1-B214-4921-AF37-3D105F144032}" destId="{78E9FDC7-B7A8-4866-8139-F8F452ED0DCE}" srcOrd="1" destOrd="0" presId="urn:microsoft.com/office/officeart/2005/8/layout/hProcess7"/>
    <dgm:cxn modelId="{3FF0F0C7-26DA-4376-8420-105F469E9C29}" type="presParOf" srcId="{780C6CB1-B214-4921-AF37-3D105F144032}" destId="{3C6A0379-9913-4276-AB5A-FB74D704F3DE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A131E7-7BF1-4431-AAF3-20A376901138}">
      <dsp:nvSpPr>
        <dsp:cNvPr id="0" name=""/>
        <dsp:cNvSpPr/>
      </dsp:nvSpPr>
      <dsp:spPr>
        <a:xfrm>
          <a:off x="702" y="0"/>
          <a:ext cx="3020948" cy="2156557"/>
        </a:xfrm>
        <a:prstGeom prst="roundRect">
          <a:avLst>
            <a:gd name="adj" fmla="val 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5151" rIns="84455" bIns="0" numCol="1" spcCol="1270" anchor="t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1" kern="1200" dirty="0" smtClean="0">
              <a:latin typeface="Exo 2 Medium" panose="00000600000000000000" pitchFamily="50" charset="0"/>
            </a:rPr>
            <a:t>ACCRESCERE</a:t>
          </a:r>
          <a:endParaRPr lang="it-IT" sz="1900" b="1" kern="1200" dirty="0">
            <a:latin typeface="Exo 2 Medium" panose="00000600000000000000" pitchFamily="50" charset="0"/>
          </a:endParaRPr>
        </a:p>
      </dsp:txBody>
      <dsp:txXfrm rot="16200000">
        <a:off x="-581391" y="582093"/>
        <a:ext cx="1768376" cy="604189"/>
      </dsp:txXfrm>
    </dsp:sp>
    <dsp:sp modelId="{CA1613DF-2839-4630-8A03-F1586B4E4622}">
      <dsp:nvSpPr>
        <dsp:cNvPr id="0" name=""/>
        <dsp:cNvSpPr/>
      </dsp:nvSpPr>
      <dsp:spPr>
        <a:xfrm>
          <a:off x="604891" y="0"/>
          <a:ext cx="2250606" cy="215655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5438" rIns="0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>
              <a:latin typeface="Exo 2 Medium" panose="00000600000000000000" pitchFamily="50" charset="0"/>
            </a:rPr>
            <a:t>Le reti e collaborazioni sul territorio e aumentare la capacità progettuale</a:t>
          </a:r>
          <a:endParaRPr lang="it-IT" sz="2200" kern="1200" dirty="0">
            <a:latin typeface="Exo 2 Medium" panose="00000600000000000000" pitchFamily="50" charset="0"/>
          </a:endParaRPr>
        </a:p>
      </dsp:txBody>
      <dsp:txXfrm>
        <a:off x="604891" y="0"/>
        <a:ext cx="2250606" cy="2156557"/>
      </dsp:txXfrm>
    </dsp:sp>
    <dsp:sp modelId="{F2A590A1-749B-4CEE-921A-F1379E43A591}">
      <dsp:nvSpPr>
        <dsp:cNvPr id="0" name=""/>
        <dsp:cNvSpPr/>
      </dsp:nvSpPr>
      <dsp:spPr>
        <a:xfrm>
          <a:off x="3127383" y="0"/>
          <a:ext cx="3020948" cy="2156557"/>
        </a:xfrm>
        <a:prstGeom prst="roundRect">
          <a:avLst>
            <a:gd name="adj" fmla="val 5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5151" rIns="84455" bIns="0" numCol="1" spcCol="1270" anchor="t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1" kern="1200" dirty="0" smtClean="0">
              <a:latin typeface="Exo 2" panose="00000500000000000000" pitchFamily="50" charset="0"/>
            </a:rPr>
            <a:t>PROMUOVERE</a:t>
          </a:r>
          <a:endParaRPr lang="it-IT" sz="1900" b="1" kern="1200" dirty="0">
            <a:latin typeface="Exo 2" panose="00000500000000000000" pitchFamily="50" charset="0"/>
          </a:endParaRPr>
        </a:p>
      </dsp:txBody>
      <dsp:txXfrm rot="16200000">
        <a:off x="2545289" y="582093"/>
        <a:ext cx="1768376" cy="604189"/>
      </dsp:txXfrm>
    </dsp:sp>
    <dsp:sp modelId="{A65E4E17-8D56-4931-A651-0BC045D848C7}">
      <dsp:nvSpPr>
        <dsp:cNvPr id="0" name=""/>
        <dsp:cNvSpPr/>
      </dsp:nvSpPr>
      <dsp:spPr>
        <a:xfrm rot="5400000">
          <a:off x="2984024" y="1622174"/>
          <a:ext cx="316927" cy="45314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8D69B3-0CA3-458F-AB74-E5F7206F391E}">
      <dsp:nvSpPr>
        <dsp:cNvPr id="0" name=""/>
        <dsp:cNvSpPr/>
      </dsp:nvSpPr>
      <dsp:spPr>
        <a:xfrm>
          <a:off x="3731573" y="0"/>
          <a:ext cx="2250606" cy="215655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2009" rIns="0" bIns="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 smtClean="0">
              <a:latin typeface="Exo 2" panose="00000500000000000000" pitchFamily="50" charset="0"/>
            </a:rPr>
            <a:t>Occasioni di crescita culturale e inclusione sociale con nuove modalità di intervento </a:t>
          </a:r>
          <a:endParaRPr lang="it-IT" sz="2100" kern="1200" dirty="0">
            <a:latin typeface="Exo 2" panose="00000500000000000000" pitchFamily="50" charset="0"/>
          </a:endParaRPr>
        </a:p>
      </dsp:txBody>
      <dsp:txXfrm>
        <a:off x="3731573" y="0"/>
        <a:ext cx="2250606" cy="2156557"/>
      </dsp:txXfrm>
    </dsp:sp>
    <dsp:sp modelId="{7F920357-1698-4A17-9E12-A0FCF88B7F66}">
      <dsp:nvSpPr>
        <dsp:cNvPr id="0" name=""/>
        <dsp:cNvSpPr/>
      </dsp:nvSpPr>
      <dsp:spPr>
        <a:xfrm>
          <a:off x="6254766" y="0"/>
          <a:ext cx="3020948" cy="2156557"/>
        </a:xfrm>
        <a:prstGeom prst="roundRect">
          <a:avLst>
            <a:gd name="adj" fmla="val 5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5151" rIns="84455" bIns="0" numCol="1" spcCol="1270" anchor="t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1" kern="1200" dirty="0" smtClean="0">
              <a:latin typeface="Exo 2" panose="00000500000000000000" pitchFamily="50" charset="0"/>
            </a:rPr>
            <a:t>VALORIZZARE</a:t>
          </a:r>
          <a:endParaRPr lang="it-IT" sz="1900" b="1" kern="1200" dirty="0">
            <a:latin typeface="Exo 2" panose="00000500000000000000" pitchFamily="50" charset="0"/>
          </a:endParaRPr>
        </a:p>
      </dsp:txBody>
      <dsp:txXfrm rot="16200000">
        <a:off x="5672673" y="582093"/>
        <a:ext cx="1768376" cy="604189"/>
      </dsp:txXfrm>
    </dsp:sp>
    <dsp:sp modelId="{02D3A61E-F806-4C64-8935-9516734ACBED}">
      <dsp:nvSpPr>
        <dsp:cNvPr id="0" name=""/>
        <dsp:cNvSpPr/>
      </dsp:nvSpPr>
      <dsp:spPr>
        <a:xfrm rot="5400000">
          <a:off x="6110705" y="1622174"/>
          <a:ext cx="316927" cy="45314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6A0379-9913-4276-AB5A-FB74D704F3DE}">
      <dsp:nvSpPr>
        <dsp:cNvPr id="0" name=""/>
        <dsp:cNvSpPr/>
      </dsp:nvSpPr>
      <dsp:spPr>
        <a:xfrm>
          <a:off x="6858956" y="0"/>
          <a:ext cx="2250606" cy="215655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5438" rIns="0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>
              <a:latin typeface="Exo 2" panose="00000500000000000000" pitchFamily="50" charset="0"/>
            </a:rPr>
            <a:t>Iniziative capaci di coinvolgere la comunità, multidisciplinari e che apportino valore aggiunto</a:t>
          </a:r>
          <a:endParaRPr lang="it-IT" sz="2200" kern="1200" dirty="0">
            <a:latin typeface="Exo 2" panose="00000500000000000000" pitchFamily="50" charset="0"/>
          </a:endParaRPr>
        </a:p>
      </dsp:txBody>
      <dsp:txXfrm>
        <a:off x="6858956" y="0"/>
        <a:ext cx="2250606" cy="21565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B36AA-D384-484C-9197-1D7C954F6041}" type="datetimeFigureOut">
              <a:rPr lang="it-IT" smtClean="0"/>
              <a:t>20/01/2022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F13CD-B1E8-7B45-84D8-4B29286452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760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DB8DA-1747-411F-95F8-ECADD4868637}" type="datetime1">
              <a:rPr lang="en-US" smtClean="0"/>
              <a:t>1/20/2022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ECDF1-1BB0-451B-861F-106751DEBF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9975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88EF-5251-4153-A64D-B105BFBC7641}" type="datetime1">
              <a:rPr lang="en-US" smtClean="0"/>
              <a:t>1/20/2022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ECDF1-1BB0-451B-861F-106751DEBF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2296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0DFD-896E-4331-ABA2-190080208D2A}" type="datetime1">
              <a:rPr lang="en-US" smtClean="0"/>
              <a:t>1/20/2022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ECDF1-1BB0-451B-861F-106751DEBF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3705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813EC-4B44-4CE3-8E65-BF4919138D0C}" type="datetime1">
              <a:rPr lang="en-US" smtClean="0"/>
              <a:t>1/20/2022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05830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A78E1-028F-4256-BF87-B0D9B3ACAD6D}" type="datetime1">
              <a:rPr lang="en-US" smtClean="0"/>
              <a:t>1/20/2022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ECDF1-1BB0-451B-861F-106751DEBF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8479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7044B-31A2-44F7-BC67-C70588144C1A}" type="datetime1">
              <a:rPr lang="en-US" smtClean="0"/>
              <a:t>1/20/2022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ECDF1-1BB0-451B-861F-106751DEBF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1909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3EF5-A8FE-4463-B8B6-3D00DEDD8519}" type="datetime1">
              <a:rPr lang="en-US" smtClean="0"/>
              <a:t>1/20/2022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ECDF1-1BB0-451B-861F-106751DEBF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1536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E956-EE2A-46D9-A085-8748C8DDD0FC}" type="datetime1">
              <a:rPr lang="en-US" smtClean="0"/>
              <a:t>1/20/2022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ECDF1-1BB0-451B-861F-106751DEBF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894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29AA-A248-4723-ABEA-A3C539E99ABA}" type="datetime1">
              <a:rPr lang="en-US" smtClean="0"/>
              <a:t>1/20/2022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ECDF1-1BB0-451B-861F-106751DEBF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4416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EEFB-D928-468E-AD75-557303044EA8}" type="datetime1">
              <a:rPr lang="en-US" smtClean="0"/>
              <a:t>1/20/2022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ECDF1-1BB0-451B-861F-106751DEBF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0883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93399-8B78-4459-ABF9-08C29636150F}" type="datetime1">
              <a:rPr lang="en-US" smtClean="0"/>
              <a:t>1/20/2022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ECDF1-1BB0-451B-861F-106751DEBF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985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4B70-5207-40B1-886D-B7D35C0D025A}" type="datetime1">
              <a:rPr lang="en-US" smtClean="0"/>
              <a:t>1/20/2022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ECDF1-1BB0-451B-861F-106751DEBF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709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1F837-4E88-4F36-A595-EAAE2F1FE754}" type="datetime1">
              <a:rPr lang="en-US" smtClean="0"/>
              <a:t>1/20/2022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ECDF1-1BB0-451B-861F-106751DEBF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5916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diagramColors" Target="../diagrams/colors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11" Type="http://schemas.openxmlformats.org/officeDocument/2006/relationships/diagramQuickStyle" Target="../diagrams/quickStyle1.xml"/><Relationship Id="rId5" Type="http://schemas.openxmlformats.org/officeDocument/2006/relationships/image" Target="../media/image7.png"/><Relationship Id="rId10" Type="http://schemas.openxmlformats.org/officeDocument/2006/relationships/diagramLayout" Target="../diagrams/layout1.xml"/><Relationship Id="rId4" Type="http://schemas.openxmlformats.org/officeDocument/2006/relationships/image" Target="../media/image6.png"/><Relationship Id="rId9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53960" y="0"/>
            <a:ext cx="2938040" cy="5723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3" name="object 3"/>
          <p:cNvSpPr/>
          <p:nvPr/>
        </p:nvSpPr>
        <p:spPr>
          <a:xfrm>
            <a:off x="0" y="1353174"/>
            <a:ext cx="3242400" cy="55048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Rettangolo 3"/>
          <p:cNvSpPr/>
          <p:nvPr/>
        </p:nvSpPr>
        <p:spPr>
          <a:xfrm>
            <a:off x="66372" y="3147302"/>
            <a:ext cx="1219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3600" b="1" cap="all" spc="122" dirty="0" smtClean="0">
                <a:solidFill>
                  <a:srgbClr val="7F7F7F"/>
                </a:solidFill>
                <a:latin typeface="Exo 2.0"/>
                <a:ea typeface="+mj-ea"/>
                <a:cs typeface="Exo 2.0"/>
              </a:rPr>
              <a:t>Opportunità di sostegno</a:t>
            </a:r>
          </a:p>
          <a:p>
            <a:pPr lvl="0" algn="ctr"/>
            <a:r>
              <a:rPr lang="it-IT" sz="3600" b="1" cap="all" spc="122" dirty="0" smtClean="0">
                <a:solidFill>
                  <a:srgbClr val="7F7F7F"/>
                </a:solidFill>
                <a:latin typeface="Exo 2.0"/>
                <a:ea typeface="+mj-ea"/>
                <a:cs typeface="Exo 2.0"/>
              </a:rPr>
              <a:t>Ai progetti</a:t>
            </a:r>
          </a:p>
          <a:p>
            <a:pPr lvl="0" algn="ctr"/>
            <a:r>
              <a:rPr lang="it-IT" sz="3600" b="1" cap="all" spc="122" dirty="0" smtClean="0">
                <a:solidFill>
                  <a:srgbClr val="7F7F7F"/>
                </a:solidFill>
                <a:latin typeface="Exo 2.0"/>
                <a:ea typeface="+mj-ea"/>
                <a:cs typeface="Exo 2.0"/>
              </a:rPr>
              <a:t>Di volontariato</a:t>
            </a:r>
          </a:p>
          <a:p>
            <a:pPr lvl="0" algn="ctr"/>
            <a:endParaRPr lang="it-IT" sz="3600" b="1" cap="all" spc="122" dirty="0" smtClean="0">
              <a:solidFill>
                <a:srgbClr val="7F7F7F"/>
              </a:solidFill>
              <a:latin typeface="Exo 2.0"/>
              <a:ea typeface="+mj-ea"/>
              <a:cs typeface="Exo 2.0"/>
            </a:endParaRPr>
          </a:p>
          <a:p>
            <a:pPr lvl="0" algn="ctr"/>
            <a:endParaRPr lang="it-IT" sz="3600" b="1" cap="all" spc="122" dirty="0">
              <a:solidFill>
                <a:srgbClr val="7F7F7F"/>
              </a:solidFill>
              <a:latin typeface="Exo 2.0"/>
              <a:ea typeface="+mj-ea"/>
              <a:cs typeface="Exo 2.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-169500" y="290389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dirty="0">
                <a:solidFill>
                  <a:srgbClr val="BA8C22"/>
                </a:solidFill>
                <a:latin typeface="Exo 2.0" panose="00000500000000000000" pitchFamily="50" charset="0"/>
              </a:rPr>
              <a:t>Trento, </a:t>
            </a:r>
            <a:r>
              <a:rPr lang="it-IT" dirty="0" smtClean="0">
                <a:solidFill>
                  <a:srgbClr val="BA8C22"/>
                </a:solidFill>
                <a:latin typeface="Exo 2.0" panose="00000500000000000000" pitchFamily="50" charset="0"/>
              </a:rPr>
              <a:t>20 gennaio 2022</a:t>
            </a:r>
            <a:endParaRPr lang="it-IT" dirty="0">
              <a:solidFill>
                <a:srgbClr val="BA8C22"/>
              </a:solidFill>
              <a:latin typeface="Exo 2.0" panose="00000500000000000000" pitchFamily="50" charset="0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1</a:t>
            </a:fld>
            <a:endParaRPr lang="it-IT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616" y="1160743"/>
            <a:ext cx="3629768" cy="1409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30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object 2"/>
          <p:cNvGrpSpPr/>
          <p:nvPr/>
        </p:nvGrpSpPr>
        <p:grpSpPr>
          <a:xfrm>
            <a:off x="-104847" y="974165"/>
            <a:ext cx="3839845" cy="6456680"/>
            <a:chOff x="-6349" y="1110131"/>
            <a:chExt cx="3839845" cy="6456680"/>
          </a:xfrm>
        </p:grpSpPr>
        <p:sp>
          <p:nvSpPr>
            <p:cNvPr id="7" name="object 3"/>
            <p:cNvSpPr/>
            <p:nvPr/>
          </p:nvSpPr>
          <p:spPr>
            <a:xfrm>
              <a:off x="-6349" y="1110131"/>
              <a:ext cx="3839758" cy="64562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Trebuchet MS" panose="020B0603020202020204"/>
              </a:endParaRPr>
            </a:p>
          </p:txBody>
        </p:sp>
        <p:sp>
          <p:nvSpPr>
            <p:cNvPr id="8" name="object 4"/>
            <p:cNvSpPr/>
            <p:nvPr/>
          </p:nvSpPr>
          <p:spPr>
            <a:xfrm>
              <a:off x="0" y="5246123"/>
              <a:ext cx="243204" cy="1818005"/>
            </a:xfrm>
            <a:custGeom>
              <a:avLst/>
              <a:gdLst/>
              <a:ahLst/>
              <a:cxnLst/>
              <a:rect l="l" t="t" r="r" b="b"/>
              <a:pathLst>
                <a:path w="243204" h="1818004">
                  <a:moveTo>
                    <a:pt x="0" y="0"/>
                  </a:moveTo>
                  <a:lnTo>
                    <a:pt x="40458" y="21815"/>
                  </a:lnTo>
                  <a:lnTo>
                    <a:pt x="77295" y="44664"/>
                  </a:lnTo>
                  <a:lnTo>
                    <a:pt x="127383" y="86783"/>
                  </a:lnTo>
                  <a:lnTo>
                    <a:pt x="152365" y="120916"/>
                  </a:lnTo>
                  <a:lnTo>
                    <a:pt x="174314" y="158625"/>
                  </a:lnTo>
                  <a:lnTo>
                    <a:pt x="193256" y="199587"/>
                  </a:lnTo>
                  <a:lnTo>
                    <a:pt x="209218" y="243478"/>
                  </a:lnTo>
                  <a:lnTo>
                    <a:pt x="222227" y="289976"/>
                  </a:lnTo>
                  <a:lnTo>
                    <a:pt x="232307" y="338758"/>
                  </a:lnTo>
                  <a:lnTo>
                    <a:pt x="239486" y="389500"/>
                  </a:lnTo>
                  <a:lnTo>
                    <a:pt x="239486" y="390681"/>
                  </a:lnTo>
                  <a:lnTo>
                    <a:pt x="239748" y="395406"/>
                  </a:lnTo>
                  <a:lnTo>
                    <a:pt x="241758" y="447527"/>
                  </a:lnTo>
                  <a:lnTo>
                    <a:pt x="242684" y="491705"/>
                  </a:lnTo>
                  <a:lnTo>
                    <a:pt x="243056" y="546577"/>
                  </a:lnTo>
                  <a:lnTo>
                    <a:pt x="242918" y="577699"/>
                  </a:lnTo>
                  <a:lnTo>
                    <a:pt x="241757" y="646667"/>
                  </a:lnTo>
                  <a:lnTo>
                    <a:pt x="239105" y="723736"/>
                  </a:lnTo>
                  <a:lnTo>
                    <a:pt x="237103" y="764984"/>
                  </a:lnTo>
                  <a:lnTo>
                    <a:pt x="234587" y="807868"/>
                  </a:lnTo>
                  <a:lnTo>
                    <a:pt x="231511" y="852258"/>
                  </a:lnTo>
                  <a:lnTo>
                    <a:pt x="227827" y="898025"/>
                  </a:lnTo>
                  <a:lnTo>
                    <a:pt x="223489" y="945039"/>
                  </a:lnTo>
                  <a:lnTo>
                    <a:pt x="218450" y="993171"/>
                  </a:lnTo>
                  <a:lnTo>
                    <a:pt x="212663" y="1042290"/>
                  </a:lnTo>
                  <a:lnTo>
                    <a:pt x="206082" y="1092268"/>
                  </a:lnTo>
                  <a:lnTo>
                    <a:pt x="198658" y="1142973"/>
                  </a:lnTo>
                  <a:lnTo>
                    <a:pt x="190346" y="1194277"/>
                  </a:lnTo>
                  <a:lnTo>
                    <a:pt x="181098" y="1246050"/>
                  </a:lnTo>
                  <a:lnTo>
                    <a:pt x="170867" y="1298162"/>
                  </a:lnTo>
                  <a:lnTo>
                    <a:pt x="159607" y="1350484"/>
                  </a:lnTo>
                  <a:lnTo>
                    <a:pt x="147271" y="1402886"/>
                  </a:lnTo>
                  <a:lnTo>
                    <a:pt x="133811" y="1455237"/>
                  </a:lnTo>
                  <a:lnTo>
                    <a:pt x="119182" y="1507410"/>
                  </a:lnTo>
                  <a:lnTo>
                    <a:pt x="103335" y="1559273"/>
                  </a:lnTo>
                  <a:lnTo>
                    <a:pt x="86225" y="1610697"/>
                  </a:lnTo>
                  <a:lnTo>
                    <a:pt x="67803" y="1661552"/>
                  </a:lnTo>
                  <a:lnTo>
                    <a:pt x="48024" y="1711709"/>
                  </a:lnTo>
                  <a:lnTo>
                    <a:pt x="26841" y="1761039"/>
                  </a:lnTo>
                  <a:lnTo>
                    <a:pt x="4205" y="1809410"/>
                  </a:lnTo>
                  <a:lnTo>
                    <a:pt x="0" y="1817651"/>
                  </a:lnTo>
                </a:path>
              </a:pathLst>
            </a:custGeom>
            <a:ln w="12699">
              <a:solidFill>
                <a:srgbClr val="F2EEE6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Trebuchet MS" panose="020B0603020202020204"/>
              </a:endParaRPr>
            </a:p>
          </p:txBody>
        </p:sp>
      </p:grp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6973EFCC-B2D0-7E4D-A72B-434AD086C364}"/>
              </a:ext>
            </a:extLst>
          </p:cNvPr>
          <p:cNvSpPr txBox="1"/>
          <p:nvPr/>
        </p:nvSpPr>
        <p:spPr>
          <a:xfrm>
            <a:off x="3910819" y="2743131"/>
            <a:ext cx="1985312" cy="923330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tx1">
                    <a:lumMod val="85000"/>
                    <a:lumOff val="15000"/>
                  </a:schemeClr>
                </a:solidFill>
                <a:latin typeface="Exo 2.0" panose="00000500000000000000" pitchFamily="50" charset="0"/>
              </a:rPr>
              <a:t>VOLONTARIATO, FILANTROPIA E BENEFICIENZA 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A9D1A29E-29DF-934F-99EA-1357A3E88F0F}"/>
              </a:ext>
            </a:extLst>
          </p:cNvPr>
          <p:cNvSpPr txBox="1"/>
          <p:nvPr/>
        </p:nvSpPr>
        <p:spPr>
          <a:xfrm>
            <a:off x="1459830" y="2724651"/>
            <a:ext cx="2046781" cy="923330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tx1">
                    <a:lumMod val="85000"/>
                    <a:lumOff val="15000"/>
                  </a:schemeClr>
                </a:solidFill>
                <a:latin typeface="Exo 2.0" panose="00000500000000000000" pitchFamily="50" charset="0"/>
              </a:rPr>
              <a:t>ARTE, </a:t>
            </a:r>
          </a:p>
          <a:p>
            <a:r>
              <a:rPr lang="it-IT" b="1" dirty="0">
                <a:solidFill>
                  <a:schemeClr val="tx1">
                    <a:lumMod val="85000"/>
                    <a:lumOff val="15000"/>
                  </a:schemeClr>
                </a:solidFill>
                <a:latin typeface="Exo 2.0" panose="00000500000000000000" pitchFamily="50" charset="0"/>
              </a:rPr>
              <a:t>ATTIVITA’ E </a:t>
            </a:r>
          </a:p>
          <a:p>
            <a:r>
              <a:rPr lang="it-IT" b="1" dirty="0">
                <a:solidFill>
                  <a:schemeClr val="tx1">
                    <a:lumMod val="85000"/>
                    <a:lumOff val="15000"/>
                  </a:schemeClr>
                </a:solidFill>
                <a:latin typeface="Exo 2.0" panose="00000500000000000000" pitchFamily="50" charset="0"/>
              </a:rPr>
              <a:t>BENI CULTURALI</a:t>
            </a:r>
          </a:p>
        </p:txBody>
      </p:sp>
      <p:sp>
        <p:nvSpPr>
          <p:cNvPr id="2" name="object 5"/>
          <p:cNvSpPr/>
          <p:nvPr/>
        </p:nvSpPr>
        <p:spPr>
          <a:xfrm>
            <a:off x="0" y="763567"/>
            <a:ext cx="5346001" cy="54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2"/>
          <p:cNvSpPr txBox="1">
            <a:spLocks/>
          </p:cNvSpPr>
          <p:nvPr/>
        </p:nvSpPr>
        <p:spPr>
          <a:xfrm>
            <a:off x="244633" y="206027"/>
            <a:ext cx="10490912" cy="442516"/>
          </a:xfrm>
          <a:prstGeom prst="rect">
            <a:avLst/>
          </a:prstGeom>
        </p:spPr>
        <p:txBody>
          <a:bodyPr vert="horz" wrap="square" lIns="0" tIns="11516" rIns="0" bIns="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1516">
              <a:spcBef>
                <a:spcPts val="91"/>
              </a:spcBef>
            </a:pPr>
            <a:r>
              <a:rPr lang="it-IT" b="1" cap="none" spc="122" dirty="0" smtClean="0">
                <a:solidFill>
                  <a:srgbClr val="7F7F7F"/>
                </a:solidFill>
                <a:latin typeface="Exo 2.0"/>
                <a:cs typeface="Exo 2.0"/>
              </a:rPr>
              <a:t>SETTORI DI INTERVENTO</a:t>
            </a:r>
            <a:endParaRPr lang="it-IT" b="1" cap="none" dirty="0">
              <a:solidFill>
                <a:prstClr val="white"/>
              </a:solidFill>
              <a:latin typeface="Exo 2.0"/>
              <a:cs typeface="Exo 2.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33" y="974165"/>
            <a:ext cx="1395156" cy="377471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789" y="1721483"/>
            <a:ext cx="882702" cy="865050"/>
          </a:xfrm>
          <a:prstGeom prst="rect">
            <a:avLst/>
          </a:prstGeom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E8F72904-CAFB-3B44-A2A5-B13471452DB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8656" y="1760860"/>
            <a:ext cx="917414" cy="825673"/>
          </a:xfrm>
          <a:prstGeom prst="rect">
            <a:avLst/>
          </a:prstGeom>
        </p:spPr>
      </p:pic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15BDDD47-724E-D24A-A0FC-4BE3CF38D1CB}"/>
              </a:ext>
            </a:extLst>
          </p:cNvPr>
          <p:cNvSpPr txBox="1"/>
          <p:nvPr/>
        </p:nvSpPr>
        <p:spPr>
          <a:xfrm>
            <a:off x="6590108" y="2747182"/>
            <a:ext cx="1767638" cy="923330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tx1">
                    <a:lumMod val="85000"/>
                    <a:lumOff val="15000"/>
                  </a:schemeClr>
                </a:solidFill>
                <a:latin typeface="Exo 2.0" panose="00000500000000000000" pitchFamily="50" charset="0"/>
              </a:rPr>
              <a:t>EDUCAZIONE,</a:t>
            </a:r>
          </a:p>
          <a:p>
            <a:r>
              <a:rPr lang="it-IT" b="1" dirty="0">
                <a:solidFill>
                  <a:schemeClr val="tx1">
                    <a:lumMod val="85000"/>
                    <a:lumOff val="15000"/>
                  </a:schemeClr>
                </a:solidFill>
                <a:latin typeface="Exo 2.0" panose="00000500000000000000" pitchFamily="50" charset="0"/>
              </a:rPr>
              <a:t>ISTRUZIONE E FORMAZIONE</a:t>
            </a:r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AD42142A-C733-3C47-A238-CDDBD5A61D1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504" y="1712523"/>
            <a:ext cx="1024827" cy="922345"/>
          </a:xfrm>
          <a:prstGeom prst="rect">
            <a:avLst/>
          </a:prstGeom>
        </p:spPr>
      </p:pic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DFAC705F-99B5-E043-9EA8-83B1018C9931}"/>
              </a:ext>
            </a:extLst>
          </p:cNvPr>
          <p:cNvSpPr txBox="1"/>
          <p:nvPr/>
        </p:nvSpPr>
        <p:spPr>
          <a:xfrm>
            <a:off x="9051723" y="2788284"/>
            <a:ext cx="1863230" cy="923330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tx1">
                    <a:lumMod val="85000"/>
                    <a:lumOff val="15000"/>
                  </a:schemeClr>
                </a:solidFill>
                <a:latin typeface="Exo 2.0" panose="00000500000000000000" pitchFamily="50" charset="0"/>
              </a:rPr>
              <a:t>RICERCA SCIENTIFICA </a:t>
            </a:r>
            <a:endParaRPr lang="it-IT" b="1" dirty="0" smtClean="0">
              <a:solidFill>
                <a:schemeClr val="tx1">
                  <a:lumMod val="85000"/>
                  <a:lumOff val="15000"/>
                </a:schemeClr>
              </a:solidFill>
              <a:latin typeface="Exo 2.0" panose="00000500000000000000" pitchFamily="50" charset="0"/>
            </a:endParaRPr>
          </a:p>
          <a:p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Exo 2.0" panose="00000500000000000000" pitchFamily="50" charset="0"/>
              </a:rPr>
              <a:t>E</a:t>
            </a:r>
            <a:r>
              <a:rPr lang="it-IT" b="1" dirty="0">
                <a:solidFill>
                  <a:schemeClr val="tx1">
                    <a:lumMod val="85000"/>
                    <a:lumOff val="15000"/>
                  </a:schemeClr>
                </a:solidFill>
                <a:latin typeface="Exo 2.0" panose="00000500000000000000" pitchFamily="50" charset="0"/>
              </a:rPr>
              <a:t> </a:t>
            </a:r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Exo 2.0" panose="00000500000000000000" pitchFamily="50" charset="0"/>
              </a:rPr>
              <a:t>TECNOLOGICA </a:t>
            </a:r>
            <a:endParaRPr lang="it-IT" b="1" dirty="0">
              <a:solidFill>
                <a:schemeClr val="tx1">
                  <a:lumMod val="85000"/>
                  <a:lumOff val="15000"/>
                </a:schemeClr>
              </a:solidFill>
              <a:latin typeface="Exo 2.0" panose="00000500000000000000" pitchFamily="50" charset="0"/>
            </a:endParaRPr>
          </a:p>
        </p:txBody>
      </p:sp>
      <p:pic>
        <p:nvPicPr>
          <p:cNvPr id="24" name="Immagine 23">
            <a:extLst>
              <a:ext uri="{FF2B5EF4-FFF2-40B4-BE49-F238E27FC236}">
                <a16:creationId xmlns:a16="http://schemas.microsoft.com/office/drawing/2014/main" id="{0F3106EA-6F1B-324C-B61E-1B2D8494A96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5684" y="1721483"/>
            <a:ext cx="1025032" cy="1025032"/>
          </a:xfrm>
          <a:prstGeom prst="rect">
            <a:avLst/>
          </a:prstGeom>
        </p:spPr>
      </p:pic>
      <p:sp>
        <p:nvSpPr>
          <p:cNvPr id="10" name="Segnaposto numero diapositiva 9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2</a:t>
            </a:fld>
            <a:endParaRPr lang="it-IT"/>
          </a:p>
        </p:txBody>
      </p:sp>
      <p:graphicFrame>
        <p:nvGraphicFramePr>
          <p:cNvPr id="14" name="Diagramma 13"/>
          <p:cNvGraphicFramePr/>
          <p:nvPr>
            <p:extLst>
              <p:ext uri="{D42A27DB-BD31-4B8C-83A1-F6EECF244321}">
                <p14:modId xmlns:p14="http://schemas.microsoft.com/office/powerpoint/2010/main" val="2438817009"/>
              </p:ext>
            </p:extLst>
          </p:nvPr>
        </p:nvGraphicFramePr>
        <p:xfrm>
          <a:off x="1459830" y="4136160"/>
          <a:ext cx="9275715" cy="2156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15767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7"/>
          </p:nvPr>
        </p:nvSpPr>
        <p:spPr>
          <a:xfrm>
            <a:off x="8352906" y="6344379"/>
            <a:ext cx="2743200" cy="365125"/>
          </a:xfrm>
        </p:spPr>
        <p:txBody>
          <a:bodyPr/>
          <a:lstStyle/>
          <a:p>
            <a:fld id="{B6F15528-21DE-4FAA-801E-634DDDAF4B2B}" type="slidenum">
              <a:rPr lang="it-IT" smtClean="0"/>
              <a:t>3</a:t>
            </a:fld>
            <a:endParaRPr lang="it-IT"/>
          </a:p>
        </p:txBody>
      </p:sp>
      <p:sp>
        <p:nvSpPr>
          <p:cNvPr id="3" name="object 5"/>
          <p:cNvSpPr/>
          <p:nvPr/>
        </p:nvSpPr>
        <p:spPr>
          <a:xfrm>
            <a:off x="24011" y="727223"/>
            <a:ext cx="5312760" cy="670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26B1640A-53E6-1D4D-AAB5-EAC1121D6407}"/>
              </a:ext>
            </a:extLst>
          </p:cNvPr>
          <p:cNvSpPr txBox="1">
            <a:spLocks/>
          </p:cNvSpPr>
          <p:nvPr/>
        </p:nvSpPr>
        <p:spPr>
          <a:xfrm>
            <a:off x="315884" y="195506"/>
            <a:ext cx="9252064" cy="380960"/>
          </a:xfrm>
          <a:prstGeom prst="rect">
            <a:avLst/>
          </a:prstGeom>
        </p:spPr>
        <p:txBody>
          <a:bodyPr vert="horz" wrap="square" lIns="0" tIns="11516" rIns="0" bIns="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1516">
              <a:spcBef>
                <a:spcPts val="91"/>
              </a:spcBef>
            </a:pPr>
            <a:r>
              <a:rPr lang="it-IT" sz="2400" b="1" spc="122" dirty="0" smtClean="0">
                <a:solidFill>
                  <a:srgbClr val="7F7F7F"/>
                </a:solidFill>
                <a:latin typeface="Exo 2.0"/>
                <a:cs typeface="Exo 2.0"/>
              </a:rPr>
              <a:t>Valorizzazione dell’associazionismo culturale</a:t>
            </a:r>
            <a:endParaRPr lang="it-IT" sz="2400" b="1" dirty="0">
              <a:solidFill>
                <a:prstClr val="white"/>
              </a:solidFill>
              <a:latin typeface="Exo 2.0"/>
              <a:cs typeface="Exo 2.0"/>
            </a:endParaRPr>
          </a:p>
        </p:txBody>
      </p:sp>
      <p:grpSp>
        <p:nvGrpSpPr>
          <p:cNvPr id="4" name="Gruppo 3"/>
          <p:cNvGrpSpPr/>
          <p:nvPr/>
        </p:nvGrpSpPr>
        <p:grpSpPr>
          <a:xfrm>
            <a:off x="1363288" y="1367485"/>
            <a:ext cx="9659388" cy="2166579"/>
            <a:chOff x="964277" y="1503287"/>
            <a:chExt cx="9659388" cy="2639465"/>
          </a:xfrm>
        </p:grpSpPr>
        <p:sp>
          <p:nvSpPr>
            <p:cNvPr id="5" name="Figura a mano libera 4"/>
            <p:cNvSpPr/>
            <p:nvPr/>
          </p:nvSpPr>
          <p:spPr>
            <a:xfrm>
              <a:off x="964277" y="1503287"/>
              <a:ext cx="9659388" cy="778041"/>
            </a:xfrm>
            <a:custGeom>
              <a:avLst/>
              <a:gdLst>
                <a:gd name="connsiteX0" fmla="*/ 0 w 9659388"/>
                <a:gd name="connsiteY0" fmla="*/ 0 h 1313570"/>
                <a:gd name="connsiteX1" fmla="*/ 9659388 w 9659388"/>
                <a:gd name="connsiteY1" fmla="*/ 0 h 1313570"/>
                <a:gd name="connsiteX2" fmla="*/ 9659388 w 9659388"/>
                <a:gd name="connsiteY2" fmla="*/ 1313570 h 1313570"/>
                <a:gd name="connsiteX3" fmla="*/ 0 w 9659388"/>
                <a:gd name="connsiteY3" fmla="*/ 1313570 h 1313570"/>
                <a:gd name="connsiteX4" fmla="*/ 0 w 9659388"/>
                <a:gd name="connsiteY4" fmla="*/ 0 h 13135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59388" h="1313570">
                  <a:moveTo>
                    <a:pt x="0" y="0"/>
                  </a:moveTo>
                  <a:lnTo>
                    <a:pt x="9659388" y="0"/>
                  </a:lnTo>
                  <a:lnTo>
                    <a:pt x="9659388" y="1313570"/>
                  </a:lnTo>
                  <a:lnTo>
                    <a:pt x="0" y="13135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4480" tIns="162560" rIns="284480" bIns="162560" numCol="1" spcCol="1270" anchor="ctr" anchorCtr="0">
              <a:noAutofit/>
            </a:bodyPr>
            <a:lstStyle/>
            <a:p>
              <a:pPr lvl="0" defTabSz="17780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it-IT" sz="2800" b="1" kern="1200" dirty="0" smtClean="0">
                  <a:latin typeface="Exo 2.0" panose="00000500000000000000" pitchFamily="50" charset="0"/>
                </a:rPr>
                <a:t>Bandi </a:t>
              </a:r>
              <a:r>
                <a:rPr lang="it-IT" sz="2800" b="1" dirty="0" smtClean="0">
                  <a:latin typeface="Exo 2.0" panose="00000500000000000000" pitchFamily="50" charset="0"/>
                </a:rPr>
                <a:t>per il</a:t>
              </a:r>
              <a:r>
                <a:rPr lang="it-IT" sz="2800" b="1" kern="1200" dirty="0" smtClean="0">
                  <a:latin typeface="Exo 2.0" panose="00000500000000000000" pitchFamily="50" charset="0"/>
                </a:rPr>
                <a:t> volontariato culturale</a:t>
              </a:r>
              <a:endParaRPr lang="it-IT" sz="2800" b="1" kern="1200" dirty="0">
                <a:latin typeface="Exo 2.0" panose="00000500000000000000" pitchFamily="50" charset="0"/>
              </a:endParaRPr>
            </a:p>
          </p:txBody>
        </p:sp>
        <p:sp>
          <p:nvSpPr>
            <p:cNvPr id="10" name="Figura a mano libera 9"/>
            <p:cNvSpPr/>
            <p:nvPr/>
          </p:nvSpPr>
          <p:spPr>
            <a:xfrm>
              <a:off x="964277" y="2281328"/>
              <a:ext cx="9659388" cy="1861424"/>
            </a:xfrm>
            <a:custGeom>
              <a:avLst/>
              <a:gdLst>
                <a:gd name="connsiteX0" fmla="*/ 0 w 9659388"/>
                <a:gd name="connsiteY0" fmla="*/ 0 h 2593090"/>
                <a:gd name="connsiteX1" fmla="*/ 9659388 w 9659388"/>
                <a:gd name="connsiteY1" fmla="*/ 0 h 2593090"/>
                <a:gd name="connsiteX2" fmla="*/ 9659388 w 9659388"/>
                <a:gd name="connsiteY2" fmla="*/ 2593090 h 2593090"/>
                <a:gd name="connsiteX3" fmla="*/ 0 w 9659388"/>
                <a:gd name="connsiteY3" fmla="*/ 2593090 h 2593090"/>
                <a:gd name="connsiteX4" fmla="*/ 0 w 9659388"/>
                <a:gd name="connsiteY4" fmla="*/ 0 h 2593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59388" h="2593090">
                  <a:moveTo>
                    <a:pt x="0" y="0"/>
                  </a:moveTo>
                  <a:lnTo>
                    <a:pt x="9659388" y="0"/>
                  </a:lnTo>
                  <a:lnTo>
                    <a:pt x="9659388" y="2593090"/>
                  </a:lnTo>
                  <a:lnTo>
                    <a:pt x="0" y="25930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6032" tIns="256032" rIns="341376" bIns="384048" numCol="1" spcCol="1270" anchor="t" anchorCtr="0">
              <a:noAutofit/>
            </a:bodyPr>
            <a:lstStyle/>
            <a:p>
              <a:pPr marL="285750" lvl="1" indent="-285750" algn="l" defTabSz="2133600"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s</a:t>
              </a:r>
              <a:r>
                <a:rPr lang="it-IT" kern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ostenere </a:t>
              </a:r>
              <a:r>
                <a:rPr lang="it-IT" b="1" kern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progetti di divulgazione culturale </a:t>
              </a:r>
              <a:r>
                <a:rPr lang="it-IT" kern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sviluppati con </a:t>
              </a:r>
              <a:r>
                <a:rPr lang="it-IT" b="1" kern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logiche di rete </a:t>
              </a:r>
              <a:r>
                <a:rPr lang="it-IT" kern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da realtà di volontariato</a:t>
              </a:r>
            </a:p>
            <a:p>
              <a:pPr marL="285750" lvl="1" indent="-285750" defTabSz="2133600"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f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avorire il coinvolgimento della collettività nella </a:t>
              </a:r>
              <a:r>
                <a:rPr lang="it-IT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rigenerazione culturale dei territori</a:t>
              </a:r>
              <a:endParaRPr lang="it-IT" b="1" i="1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</a:endParaRPr>
            </a:p>
          </p:txBody>
        </p:sp>
      </p:grpSp>
      <p:sp>
        <p:nvSpPr>
          <p:cNvPr id="12" name="Rettangolo 11"/>
          <p:cNvSpPr/>
          <p:nvPr/>
        </p:nvSpPr>
        <p:spPr>
          <a:xfrm>
            <a:off x="1363288" y="3664619"/>
            <a:ext cx="9743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C45911"/>
                </a:solidFill>
                <a:latin typeface="Exo 2.0" panose="00000500000000000000" pitchFamily="50" charset="0"/>
                <a:ea typeface="Times New Roman" panose="02020603050405020304" pitchFamily="18" charset="0"/>
              </a:rPr>
              <a:t>destinatari del bando</a:t>
            </a:r>
            <a:endParaRPr lang="it-IT" sz="14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reti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composte da 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almeno 2 realtà di volontariato 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culturale 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(enti di terzo settore, associazioni, fondazioni, comitati, cooperative sociali, imprese sociali)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Exo 2.0" panose="00000500000000000000" pitchFamily="50" charset="0"/>
              <a:cs typeface="Times New Roman" panose="02020603050405020304" pitchFamily="18" charset="0"/>
            </a:endParaRPr>
          </a:p>
          <a:p>
            <a:endParaRPr lang="it-IT" b="1" dirty="0" smtClean="0">
              <a:solidFill>
                <a:srgbClr val="C45911"/>
              </a:solidFill>
              <a:latin typeface="Exo 2.0" panose="00000500000000000000" pitchFamily="50" charset="0"/>
              <a:ea typeface="Times New Roman" panose="02020603050405020304" pitchFamily="18" charset="0"/>
            </a:endParaRPr>
          </a:p>
          <a:p>
            <a:r>
              <a:rPr lang="it-IT" b="1" dirty="0" smtClean="0">
                <a:solidFill>
                  <a:srgbClr val="C45911"/>
                </a:solidFill>
                <a:latin typeface="Exo 2.0" panose="00000500000000000000" pitchFamily="50" charset="0"/>
                <a:ea typeface="Times New Roman" panose="02020603050405020304" pitchFamily="18" charset="0"/>
              </a:rPr>
              <a:t>risorse a disposizione</a:t>
            </a:r>
            <a:endParaRPr lang="it-IT" b="1" dirty="0" smtClean="0">
              <a:solidFill>
                <a:schemeClr val="tx1">
                  <a:lumMod val="75000"/>
                  <a:lumOff val="25000"/>
                </a:schemeClr>
              </a:solidFill>
              <a:latin typeface="Exo 2.0" panose="00000500000000000000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massimo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 7.000€ 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e non più del 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70%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 del costo totale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Exo 2.0" panose="00000500000000000000" pitchFamily="50" charset="0"/>
              <a:cs typeface="Times New Roman" panose="02020603050405020304" pitchFamily="18" charset="0"/>
            </a:endParaRPr>
          </a:p>
          <a:p>
            <a:endParaRPr lang="it-IT" b="1" dirty="0" smtClean="0">
              <a:solidFill>
                <a:schemeClr val="accent2">
                  <a:lumMod val="75000"/>
                </a:schemeClr>
              </a:solidFill>
              <a:latin typeface="Exo 2.0" panose="00000500000000000000" pitchFamily="50" charset="0"/>
              <a:cs typeface="Times New Roman" panose="02020603050405020304" pitchFamily="18" charset="0"/>
            </a:endParaRPr>
          </a:p>
          <a:p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pubblicazione: </a:t>
            </a:r>
          </a:p>
          <a:p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3 bandi all’anno 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(dicembre, marzo, maggio)</a:t>
            </a:r>
          </a:p>
          <a:p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prima scadenza: 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25 gennaio 2022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2" y="1367485"/>
            <a:ext cx="651679" cy="638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79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7"/>
          </p:nvPr>
        </p:nvSpPr>
        <p:spPr>
          <a:xfrm>
            <a:off x="8352906" y="6344379"/>
            <a:ext cx="2743200" cy="365125"/>
          </a:xfrm>
        </p:spPr>
        <p:txBody>
          <a:bodyPr/>
          <a:lstStyle/>
          <a:p>
            <a:fld id="{B6F15528-21DE-4FAA-801E-634DDDAF4B2B}" type="slidenum">
              <a:rPr lang="it-IT" smtClean="0"/>
              <a:t>4</a:t>
            </a:fld>
            <a:endParaRPr lang="it-IT"/>
          </a:p>
        </p:txBody>
      </p:sp>
      <p:sp>
        <p:nvSpPr>
          <p:cNvPr id="3" name="object 5"/>
          <p:cNvSpPr/>
          <p:nvPr/>
        </p:nvSpPr>
        <p:spPr>
          <a:xfrm>
            <a:off x="24011" y="727223"/>
            <a:ext cx="5312760" cy="670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26B1640A-53E6-1D4D-AAB5-EAC1121D6407}"/>
              </a:ext>
            </a:extLst>
          </p:cNvPr>
          <p:cNvSpPr txBox="1">
            <a:spLocks/>
          </p:cNvSpPr>
          <p:nvPr/>
        </p:nvSpPr>
        <p:spPr>
          <a:xfrm>
            <a:off x="315884" y="195506"/>
            <a:ext cx="9252064" cy="380960"/>
          </a:xfrm>
          <a:prstGeom prst="rect">
            <a:avLst/>
          </a:prstGeom>
        </p:spPr>
        <p:txBody>
          <a:bodyPr vert="horz" wrap="square" lIns="0" tIns="11516" rIns="0" bIns="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1516">
              <a:spcBef>
                <a:spcPts val="91"/>
              </a:spcBef>
            </a:pPr>
            <a:r>
              <a:rPr lang="it-IT" sz="2400" b="1" spc="122" dirty="0" smtClean="0">
                <a:solidFill>
                  <a:srgbClr val="7F7F7F"/>
                </a:solidFill>
                <a:latin typeface="Exo 2.0"/>
                <a:cs typeface="Exo 2.0"/>
              </a:rPr>
              <a:t>Valorizzazione dell’associazionismo culturale</a:t>
            </a:r>
            <a:endParaRPr lang="it-IT" sz="2400" b="1" dirty="0">
              <a:solidFill>
                <a:prstClr val="white"/>
              </a:solidFill>
              <a:latin typeface="Exo 2.0"/>
              <a:cs typeface="Exo 2.0"/>
            </a:endParaRPr>
          </a:p>
        </p:txBody>
      </p:sp>
      <p:grpSp>
        <p:nvGrpSpPr>
          <p:cNvPr id="4" name="Gruppo 3"/>
          <p:cNvGrpSpPr/>
          <p:nvPr/>
        </p:nvGrpSpPr>
        <p:grpSpPr>
          <a:xfrm>
            <a:off x="1363288" y="1367486"/>
            <a:ext cx="9659388" cy="2154340"/>
            <a:chOff x="964277" y="1503287"/>
            <a:chExt cx="9659388" cy="3829679"/>
          </a:xfrm>
        </p:grpSpPr>
        <p:sp>
          <p:nvSpPr>
            <p:cNvPr id="10" name="Figura a mano libera 9"/>
            <p:cNvSpPr/>
            <p:nvPr/>
          </p:nvSpPr>
          <p:spPr>
            <a:xfrm>
              <a:off x="964277" y="2401324"/>
              <a:ext cx="9659388" cy="2931642"/>
            </a:xfrm>
            <a:custGeom>
              <a:avLst/>
              <a:gdLst>
                <a:gd name="connsiteX0" fmla="*/ 0 w 9659388"/>
                <a:gd name="connsiteY0" fmla="*/ 0 h 2593090"/>
                <a:gd name="connsiteX1" fmla="*/ 9659388 w 9659388"/>
                <a:gd name="connsiteY1" fmla="*/ 0 h 2593090"/>
                <a:gd name="connsiteX2" fmla="*/ 9659388 w 9659388"/>
                <a:gd name="connsiteY2" fmla="*/ 2593090 h 2593090"/>
                <a:gd name="connsiteX3" fmla="*/ 0 w 9659388"/>
                <a:gd name="connsiteY3" fmla="*/ 2593090 h 2593090"/>
                <a:gd name="connsiteX4" fmla="*/ 0 w 9659388"/>
                <a:gd name="connsiteY4" fmla="*/ 0 h 2593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59388" h="2593090">
                  <a:moveTo>
                    <a:pt x="0" y="0"/>
                  </a:moveTo>
                  <a:lnTo>
                    <a:pt x="9659388" y="0"/>
                  </a:lnTo>
                  <a:lnTo>
                    <a:pt x="9659388" y="2593090"/>
                  </a:lnTo>
                  <a:lnTo>
                    <a:pt x="0" y="25930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6032" tIns="256032" rIns="341376" bIns="384048" numCol="1" spcCol="1270" anchor="t" anchorCtr="0">
              <a:noAutofit/>
            </a:bodyPr>
            <a:lstStyle/>
            <a:p>
              <a:pPr marL="285750" lvl="1" indent="-285750" algn="l" defTabSz="2133600"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s</a:t>
              </a:r>
              <a:r>
                <a:rPr lang="it-IT" kern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ostenere </a:t>
              </a:r>
              <a:r>
                <a:rPr lang="it-IT" b="1" kern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progetti di divulgazione culturale </a:t>
              </a:r>
              <a:r>
                <a:rPr lang="it-IT" kern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sviluppati con </a:t>
              </a:r>
              <a:r>
                <a:rPr lang="it-IT" b="1" kern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logiche di rete </a:t>
              </a:r>
              <a:r>
                <a:rPr lang="it-IT" kern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da realtà di volontariato</a:t>
              </a:r>
            </a:p>
            <a:p>
              <a:pPr marL="285750" lvl="1" indent="-285750" algn="l" defTabSz="2133600"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Promuovere la divulgazione di un nuovo approccio della cittadinanza per </a:t>
              </a:r>
              <a:r>
                <a:rPr lang="it-IT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l’impegno civico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 e la </a:t>
              </a:r>
              <a:r>
                <a:rPr lang="it-IT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cultura della sostenibilità.</a:t>
              </a:r>
              <a:endParaRPr lang="it-IT" b="1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</a:endParaRPr>
            </a:p>
          </p:txBody>
        </p:sp>
        <p:sp>
          <p:nvSpPr>
            <p:cNvPr id="5" name="Figura a mano libera 4"/>
            <p:cNvSpPr/>
            <p:nvPr/>
          </p:nvSpPr>
          <p:spPr>
            <a:xfrm>
              <a:off x="964277" y="1503287"/>
              <a:ext cx="9659388" cy="1135294"/>
            </a:xfrm>
            <a:custGeom>
              <a:avLst/>
              <a:gdLst>
                <a:gd name="connsiteX0" fmla="*/ 0 w 9659388"/>
                <a:gd name="connsiteY0" fmla="*/ 0 h 1313570"/>
                <a:gd name="connsiteX1" fmla="*/ 9659388 w 9659388"/>
                <a:gd name="connsiteY1" fmla="*/ 0 h 1313570"/>
                <a:gd name="connsiteX2" fmla="*/ 9659388 w 9659388"/>
                <a:gd name="connsiteY2" fmla="*/ 1313570 h 1313570"/>
                <a:gd name="connsiteX3" fmla="*/ 0 w 9659388"/>
                <a:gd name="connsiteY3" fmla="*/ 1313570 h 1313570"/>
                <a:gd name="connsiteX4" fmla="*/ 0 w 9659388"/>
                <a:gd name="connsiteY4" fmla="*/ 0 h 13135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59388" h="1313570">
                  <a:moveTo>
                    <a:pt x="0" y="0"/>
                  </a:moveTo>
                  <a:lnTo>
                    <a:pt x="9659388" y="0"/>
                  </a:lnTo>
                  <a:lnTo>
                    <a:pt x="9659388" y="1313570"/>
                  </a:lnTo>
                  <a:lnTo>
                    <a:pt x="0" y="13135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4480" tIns="162560" rIns="284480" bIns="162560" numCol="1" spcCol="1270" anchor="ctr" anchorCtr="0">
              <a:noAutofit/>
            </a:bodyPr>
            <a:lstStyle/>
            <a:p>
              <a:pPr lvl="0" defTabSz="17780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it-IT" sz="2800" b="1" kern="1200" dirty="0" smtClean="0">
                  <a:latin typeface="Exo 2.0" panose="00000500000000000000" pitchFamily="50" charset="0"/>
                </a:rPr>
                <a:t>Bando cultura ambientale</a:t>
              </a:r>
              <a:endParaRPr lang="it-IT" sz="2800" b="1" kern="1200" dirty="0">
                <a:latin typeface="Exo 2.0" panose="00000500000000000000" pitchFamily="50" charset="0"/>
              </a:endParaRPr>
            </a:p>
          </p:txBody>
        </p:sp>
      </p:grpSp>
      <p:sp>
        <p:nvSpPr>
          <p:cNvPr id="12" name="Rettangolo 11"/>
          <p:cNvSpPr/>
          <p:nvPr/>
        </p:nvSpPr>
        <p:spPr>
          <a:xfrm>
            <a:off x="1321002" y="3739668"/>
            <a:ext cx="97439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C45911"/>
                </a:solidFill>
                <a:latin typeface="Exo 2.0" panose="00000500000000000000" pitchFamily="50" charset="0"/>
                <a:ea typeface="Times New Roman" panose="02020603050405020304" pitchFamily="18" charset="0"/>
              </a:rPr>
              <a:t>destinatari del </a:t>
            </a:r>
            <a:r>
              <a:rPr lang="it-IT" b="1" dirty="0" smtClean="0">
                <a:solidFill>
                  <a:srgbClr val="C45911"/>
                </a:solidFill>
                <a:latin typeface="Exo 2.0" panose="00000500000000000000" pitchFamily="50" charset="0"/>
                <a:ea typeface="Times New Roman" panose="02020603050405020304" pitchFamily="18" charset="0"/>
              </a:rPr>
              <a:t>bando</a:t>
            </a:r>
            <a:endParaRPr lang="it-IT" b="1" dirty="0" smtClean="0">
              <a:solidFill>
                <a:schemeClr val="tx1">
                  <a:lumMod val="75000"/>
                  <a:lumOff val="25000"/>
                </a:schemeClr>
              </a:solidFill>
              <a:latin typeface="Exo 2.0" panose="00000500000000000000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reti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composte da 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almeno 2 realtà di volontariato culturale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(enti di terzo settore, associazioni, fondazioni, comitati, cooperative sociali, imprese sociali)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Exo 2.0" panose="00000500000000000000" pitchFamily="50" charset="0"/>
              <a:cs typeface="Times New Roman" panose="02020603050405020304" pitchFamily="18" charset="0"/>
            </a:endParaRPr>
          </a:p>
          <a:p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Exo 2.0" panose="00000500000000000000" pitchFamily="50" charset="0"/>
              <a:cs typeface="Times New Roman" panose="02020603050405020304" pitchFamily="18" charset="0"/>
            </a:endParaRPr>
          </a:p>
          <a:p>
            <a:r>
              <a:rPr lang="it-IT" b="1" dirty="0">
                <a:solidFill>
                  <a:srgbClr val="C45911"/>
                </a:solidFill>
                <a:latin typeface="Exo 2.0" panose="00000500000000000000" pitchFamily="50" charset="0"/>
                <a:ea typeface="Times New Roman" panose="02020603050405020304" pitchFamily="18" charset="0"/>
              </a:rPr>
              <a:t>risorse a disposizione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Exo 2.0" panose="00000500000000000000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massimo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 7.000€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e non più del 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70%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 del costo totale</a:t>
            </a:r>
          </a:p>
          <a:p>
            <a:endParaRPr lang="it-IT" b="1" dirty="0" smtClean="0">
              <a:solidFill>
                <a:schemeClr val="accent2">
                  <a:lumMod val="75000"/>
                </a:schemeClr>
              </a:solidFill>
              <a:latin typeface="Exo 2.0" panose="00000500000000000000" pitchFamily="50" charset="0"/>
              <a:cs typeface="Times New Roman" panose="02020603050405020304" pitchFamily="18" charset="0"/>
            </a:endParaRPr>
          </a:p>
          <a:p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pubblicazione: </a:t>
            </a:r>
          </a:p>
          <a:p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scadenza: 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1 marzo 2022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62" y="1367485"/>
            <a:ext cx="651679" cy="638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91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5</a:t>
            </a:fld>
            <a:endParaRPr lang="it-IT"/>
          </a:p>
        </p:txBody>
      </p:sp>
      <p:sp>
        <p:nvSpPr>
          <p:cNvPr id="3" name="object 5"/>
          <p:cNvSpPr/>
          <p:nvPr/>
        </p:nvSpPr>
        <p:spPr>
          <a:xfrm>
            <a:off x="24011" y="727223"/>
            <a:ext cx="5312760" cy="670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26B1640A-53E6-1D4D-AAB5-EAC1121D6407}"/>
              </a:ext>
            </a:extLst>
          </p:cNvPr>
          <p:cNvSpPr txBox="1">
            <a:spLocks/>
          </p:cNvSpPr>
          <p:nvPr/>
        </p:nvSpPr>
        <p:spPr>
          <a:xfrm>
            <a:off x="315884" y="195506"/>
            <a:ext cx="9252064" cy="380960"/>
          </a:xfrm>
          <a:prstGeom prst="rect">
            <a:avLst/>
          </a:prstGeom>
        </p:spPr>
        <p:txBody>
          <a:bodyPr vert="horz" wrap="square" lIns="0" tIns="11516" rIns="0" bIns="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1516">
              <a:spcBef>
                <a:spcPts val="91"/>
              </a:spcBef>
            </a:pPr>
            <a:r>
              <a:rPr lang="it-IT" sz="2400" b="1" spc="122" dirty="0" smtClean="0">
                <a:solidFill>
                  <a:srgbClr val="7F7F7F"/>
                </a:solidFill>
                <a:latin typeface="Exo 2.0"/>
                <a:cs typeface="Exo 2.0"/>
              </a:rPr>
              <a:t>Valorizzazione dell’associazionismo culturale</a:t>
            </a:r>
            <a:endParaRPr lang="it-IT" sz="2400" b="1" dirty="0">
              <a:solidFill>
                <a:prstClr val="white"/>
              </a:solidFill>
              <a:latin typeface="Exo 2.0"/>
              <a:cs typeface="Exo 2.0"/>
            </a:endParaRPr>
          </a:p>
        </p:txBody>
      </p:sp>
      <p:grpSp>
        <p:nvGrpSpPr>
          <p:cNvPr id="4" name="Gruppo 3"/>
          <p:cNvGrpSpPr/>
          <p:nvPr/>
        </p:nvGrpSpPr>
        <p:grpSpPr>
          <a:xfrm>
            <a:off x="1271848" y="1373978"/>
            <a:ext cx="10081952" cy="2653253"/>
            <a:chOff x="964277" y="1400491"/>
            <a:chExt cx="9842268" cy="2903609"/>
          </a:xfrm>
        </p:grpSpPr>
        <p:sp>
          <p:nvSpPr>
            <p:cNvPr id="10" name="Figura a mano libera 9"/>
            <p:cNvSpPr/>
            <p:nvPr/>
          </p:nvSpPr>
          <p:spPr>
            <a:xfrm>
              <a:off x="964277" y="1883492"/>
              <a:ext cx="9842268" cy="2420608"/>
            </a:xfrm>
            <a:custGeom>
              <a:avLst/>
              <a:gdLst>
                <a:gd name="connsiteX0" fmla="*/ 0 w 9659388"/>
                <a:gd name="connsiteY0" fmla="*/ 0 h 2593090"/>
                <a:gd name="connsiteX1" fmla="*/ 9659388 w 9659388"/>
                <a:gd name="connsiteY1" fmla="*/ 0 h 2593090"/>
                <a:gd name="connsiteX2" fmla="*/ 9659388 w 9659388"/>
                <a:gd name="connsiteY2" fmla="*/ 2593090 h 2593090"/>
                <a:gd name="connsiteX3" fmla="*/ 0 w 9659388"/>
                <a:gd name="connsiteY3" fmla="*/ 2593090 h 2593090"/>
                <a:gd name="connsiteX4" fmla="*/ 0 w 9659388"/>
                <a:gd name="connsiteY4" fmla="*/ 0 h 2593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59388" h="2593090">
                  <a:moveTo>
                    <a:pt x="0" y="0"/>
                  </a:moveTo>
                  <a:lnTo>
                    <a:pt x="9659388" y="0"/>
                  </a:lnTo>
                  <a:lnTo>
                    <a:pt x="9659388" y="2593090"/>
                  </a:lnTo>
                  <a:lnTo>
                    <a:pt x="0" y="25930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6032" tIns="256032" rIns="341376" bIns="384048" numCol="1" spcCol="1270" anchor="t" anchorCtr="0">
              <a:noAutofit/>
            </a:bodyPr>
            <a:lstStyle/>
            <a:p>
              <a:pPr marL="285750" lvl="1" indent="-285750" defTabSz="2133600"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f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avorire il recupero della </a:t>
              </a:r>
              <a:r>
                <a:rPr lang="it-IT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memoria delle comunità 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sostenendo la </a:t>
              </a:r>
              <a:r>
                <a:rPr lang="it-IT" kern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raccolta, l’analisi, la conservazione e la successiva valorizzazione di materiale di interesse collettivo</a:t>
              </a:r>
            </a:p>
            <a:p>
              <a:pPr marL="285750" lvl="1" indent="-285750" defTabSz="2133600"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p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romuovere progetti che coniugano la memoria con la </a:t>
              </a:r>
              <a:r>
                <a:rPr lang="it-IT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contemporaneità</a:t>
              </a:r>
            </a:p>
            <a:p>
              <a:pPr marL="285750" lvl="1" indent="-285750" defTabSz="2133600"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sostenere 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progetti sviluppati con logiche di rete e di comunità da realtà di volontariato culturale che </a:t>
              </a:r>
              <a:r>
                <a:rPr lang="it-IT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coinvolgano attivamente 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anche le </a:t>
              </a:r>
              <a:r>
                <a:rPr lang="it-IT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nuove </a:t>
              </a:r>
              <a:r>
                <a:rPr lang="it-IT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generazioni</a:t>
              </a:r>
            </a:p>
          </p:txBody>
        </p:sp>
        <p:sp>
          <p:nvSpPr>
            <p:cNvPr id="5" name="Figura a mano libera 4"/>
            <p:cNvSpPr/>
            <p:nvPr/>
          </p:nvSpPr>
          <p:spPr>
            <a:xfrm>
              <a:off x="964277" y="1400491"/>
              <a:ext cx="9842268" cy="665504"/>
            </a:xfrm>
            <a:custGeom>
              <a:avLst/>
              <a:gdLst>
                <a:gd name="connsiteX0" fmla="*/ 0 w 9659388"/>
                <a:gd name="connsiteY0" fmla="*/ 0 h 1313570"/>
                <a:gd name="connsiteX1" fmla="*/ 9659388 w 9659388"/>
                <a:gd name="connsiteY1" fmla="*/ 0 h 1313570"/>
                <a:gd name="connsiteX2" fmla="*/ 9659388 w 9659388"/>
                <a:gd name="connsiteY2" fmla="*/ 1313570 h 1313570"/>
                <a:gd name="connsiteX3" fmla="*/ 0 w 9659388"/>
                <a:gd name="connsiteY3" fmla="*/ 1313570 h 1313570"/>
                <a:gd name="connsiteX4" fmla="*/ 0 w 9659388"/>
                <a:gd name="connsiteY4" fmla="*/ 0 h 13135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59388" h="1313570">
                  <a:moveTo>
                    <a:pt x="0" y="0"/>
                  </a:moveTo>
                  <a:lnTo>
                    <a:pt x="9659388" y="0"/>
                  </a:lnTo>
                  <a:lnTo>
                    <a:pt x="9659388" y="1313570"/>
                  </a:lnTo>
                  <a:lnTo>
                    <a:pt x="0" y="13135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4480" tIns="162560" rIns="284480" bIns="162560" numCol="1" spcCol="1270" anchor="ctr" anchorCtr="0">
              <a:noAutofit/>
            </a:bodyPr>
            <a:lstStyle/>
            <a:p>
              <a:pPr lvl="0"/>
              <a:r>
                <a:rPr lang="it-IT" sz="2800" b="1" dirty="0" smtClean="0">
                  <a:latin typeface="Exo 2.0" panose="00000500000000000000" pitchFamily="50" charset="0"/>
                </a:rPr>
                <a:t>Bando Memoria</a:t>
              </a:r>
              <a:endParaRPr lang="it-IT" sz="2800" b="1" dirty="0">
                <a:latin typeface="Exo 2.0" panose="00000500000000000000" pitchFamily="50" charset="0"/>
              </a:endParaRPr>
            </a:p>
          </p:txBody>
        </p:sp>
      </p:grpSp>
      <p:sp>
        <p:nvSpPr>
          <p:cNvPr id="12" name="Rettangolo 11"/>
          <p:cNvSpPr/>
          <p:nvPr/>
        </p:nvSpPr>
        <p:spPr>
          <a:xfrm>
            <a:off x="1271848" y="4136152"/>
            <a:ext cx="97439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C45911"/>
                </a:solidFill>
                <a:latin typeface="Exo 2.0" panose="00000500000000000000" pitchFamily="50" charset="0"/>
                <a:ea typeface="Times New Roman" panose="02020603050405020304" pitchFamily="18" charset="0"/>
              </a:rPr>
              <a:t>destinatari del </a:t>
            </a:r>
            <a:r>
              <a:rPr lang="it-IT" b="1" dirty="0" smtClean="0">
                <a:solidFill>
                  <a:srgbClr val="C45911"/>
                </a:solidFill>
                <a:latin typeface="Exo 2.0" panose="00000500000000000000" pitchFamily="50" charset="0"/>
                <a:ea typeface="Times New Roman" panose="02020603050405020304" pitchFamily="18" charset="0"/>
              </a:rPr>
              <a:t>bando</a:t>
            </a:r>
            <a:endParaRPr lang="it-IT" b="1" dirty="0" smtClean="0">
              <a:solidFill>
                <a:schemeClr val="tx1">
                  <a:lumMod val="75000"/>
                  <a:lumOff val="25000"/>
                </a:schemeClr>
              </a:solidFill>
              <a:latin typeface="Exo 2.0" panose="00000500000000000000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reti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composte da 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almeno 2 realtà di volontariato 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culturale</a:t>
            </a:r>
          </a:p>
          <a:p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Exo 2.0" panose="00000500000000000000" pitchFamily="50" charset="0"/>
              <a:cs typeface="Times New Roman" panose="02020603050405020304" pitchFamily="18" charset="0"/>
            </a:endParaRPr>
          </a:p>
          <a:p>
            <a:r>
              <a:rPr lang="it-IT" b="1" dirty="0">
                <a:solidFill>
                  <a:srgbClr val="C45911"/>
                </a:solidFill>
                <a:latin typeface="Exo 2.0" panose="00000500000000000000" pitchFamily="50" charset="0"/>
                <a:ea typeface="Times New Roman" panose="02020603050405020304" pitchFamily="18" charset="0"/>
              </a:rPr>
              <a:t>risorse a disposizione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Exo 2.0" panose="00000500000000000000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massimo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15.000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€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e non più del 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70%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 del costo totale</a:t>
            </a:r>
          </a:p>
          <a:p>
            <a:endParaRPr lang="it-IT" b="1" dirty="0">
              <a:solidFill>
                <a:schemeClr val="accent2">
                  <a:lumMod val="75000"/>
                </a:schemeClr>
              </a:solidFill>
              <a:latin typeface="Exo 2.0" panose="00000500000000000000" pitchFamily="50" charset="0"/>
              <a:cs typeface="Times New Roman" panose="02020603050405020304" pitchFamily="18" charset="0"/>
            </a:endParaRPr>
          </a:p>
          <a:p>
            <a:r>
              <a:rPr lang="it-IT" b="1" dirty="0">
                <a:solidFill>
                  <a:schemeClr val="accent2">
                    <a:lumMod val="7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pubblicazione: </a:t>
            </a:r>
          </a:p>
          <a:p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In programmazione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542" y="1367485"/>
            <a:ext cx="651679" cy="638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68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6</a:t>
            </a:fld>
            <a:endParaRPr lang="it-IT"/>
          </a:p>
        </p:txBody>
      </p:sp>
      <p:sp>
        <p:nvSpPr>
          <p:cNvPr id="3" name="object 5"/>
          <p:cNvSpPr/>
          <p:nvPr/>
        </p:nvSpPr>
        <p:spPr>
          <a:xfrm>
            <a:off x="-928" y="727223"/>
            <a:ext cx="5312760" cy="670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Gruppo 3"/>
          <p:cNvGrpSpPr/>
          <p:nvPr/>
        </p:nvGrpSpPr>
        <p:grpSpPr>
          <a:xfrm>
            <a:off x="1119279" y="1480459"/>
            <a:ext cx="10036402" cy="1952058"/>
            <a:chOff x="964277" y="1570040"/>
            <a:chExt cx="9659388" cy="2691123"/>
          </a:xfrm>
        </p:grpSpPr>
        <p:sp>
          <p:nvSpPr>
            <p:cNvPr id="10" name="Figura a mano libera 9"/>
            <p:cNvSpPr/>
            <p:nvPr/>
          </p:nvSpPr>
          <p:spPr>
            <a:xfrm>
              <a:off x="964277" y="1812636"/>
              <a:ext cx="9659388" cy="2448527"/>
            </a:xfrm>
            <a:custGeom>
              <a:avLst/>
              <a:gdLst>
                <a:gd name="connsiteX0" fmla="*/ 0 w 9659388"/>
                <a:gd name="connsiteY0" fmla="*/ 0 h 2593090"/>
                <a:gd name="connsiteX1" fmla="*/ 9659388 w 9659388"/>
                <a:gd name="connsiteY1" fmla="*/ 0 h 2593090"/>
                <a:gd name="connsiteX2" fmla="*/ 9659388 w 9659388"/>
                <a:gd name="connsiteY2" fmla="*/ 2593090 h 2593090"/>
                <a:gd name="connsiteX3" fmla="*/ 0 w 9659388"/>
                <a:gd name="connsiteY3" fmla="*/ 2593090 h 2593090"/>
                <a:gd name="connsiteX4" fmla="*/ 0 w 9659388"/>
                <a:gd name="connsiteY4" fmla="*/ 0 h 2593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59388" h="2593090">
                  <a:moveTo>
                    <a:pt x="0" y="0"/>
                  </a:moveTo>
                  <a:lnTo>
                    <a:pt x="9659388" y="0"/>
                  </a:lnTo>
                  <a:lnTo>
                    <a:pt x="9659388" y="2593090"/>
                  </a:lnTo>
                  <a:lnTo>
                    <a:pt x="0" y="25930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90000"/>
              </a:schemeClr>
            </a:solidFill>
            <a:ln>
              <a:noFill/>
            </a:ln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6032" tIns="256032" rIns="341376" bIns="384048" numCol="1" spcCol="1270" anchor="t" anchorCtr="0">
              <a:noAutofit/>
            </a:bodyPr>
            <a:lstStyle/>
            <a:p>
              <a:pPr marL="285750" lvl="1" indent="-285750" defTabSz="2133600"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endPara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</a:endParaRPr>
            </a:p>
            <a:p>
              <a:pPr marL="285750" lvl="1" indent="-285750" defTabSz="2133600"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Favorire l’inclusione sociale di </a:t>
              </a:r>
              <a:r>
                <a:rPr lang="it-IT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categorie fragili</a:t>
              </a:r>
            </a:p>
            <a:p>
              <a:pPr marL="285750" lvl="1" indent="-285750" defTabSz="2133600"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Sostenere progetti che utilizzano i linguaggi e i contenuti della </a:t>
              </a:r>
              <a:r>
                <a:rPr lang="it-IT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cultura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 e/o dello </a:t>
              </a:r>
              <a:r>
                <a:rPr lang="it-IT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sport 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con </a:t>
              </a:r>
              <a:r>
                <a:rPr lang="it-IT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finalità sociali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.</a:t>
              </a:r>
            </a:p>
            <a:p>
              <a:pPr marL="0" lvl="1" defTabSz="2133600">
                <a:spcBef>
                  <a:spcPct val="0"/>
                </a:spcBef>
                <a:spcAft>
                  <a:spcPts val="600"/>
                </a:spcAft>
              </a:pPr>
              <a:endPara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</a:endParaRPr>
            </a:p>
            <a:p>
              <a:pPr marL="0" lvl="1" defTabSz="2133600">
                <a:spcBef>
                  <a:spcPct val="0"/>
                </a:spcBef>
                <a:spcAft>
                  <a:spcPts val="600"/>
                </a:spcAft>
              </a:pPr>
              <a:endPara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Exo 2.0" panose="00000500000000000000" pitchFamily="50" charset="0"/>
              </a:endParaRPr>
            </a:p>
          </p:txBody>
        </p:sp>
        <p:sp>
          <p:nvSpPr>
            <p:cNvPr id="5" name="Figura a mano libera 4"/>
            <p:cNvSpPr/>
            <p:nvPr/>
          </p:nvSpPr>
          <p:spPr>
            <a:xfrm>
              <a:off x="964277" y="1570040"/>
              <a:ext cx="9659388" cy="780951"/>
            </a:xfrm>
            <a:custGeom>
              <a:avLst/>
              <a:gdLst>
                <a:gd name="connsiteX0" fmla="*/ 0 w 9659388"/>
                <a:gd name="connsiteY0" fmla="*/ 0 h 1313570"/>
                <a:gd name="connsiteX1" fmla="*/ 9659388 w 9659388"/>
                <a:gd name="connsiteY1" fmla="*/ 0 h 1313570"/>
                <a:gd name="connsiteX2" fmla="*/ 9659388 w 9659388"/>
                <a:gd name="connsiteY2" fmla="*/ 1313570 h 1313570"/>
                <a:gd name="connsiteX3" fmla="*/ 0 w 9659388"/>
                <a:gd name="connsiteY3" fmla="*/ 1313570 h 1313570"/>
                <a:gd name="connsiteX4" fmla="*/ 0 w 9659388"/>
                <a:gd name="connsiteY4" fmla="*/ 0 h 13135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59388" h="1313570">
                  <a:moveTo>
                    <a:pt x="0" y="0"/>
                  </a:moveTo>
                  <a:lnTo>
                    <a:pt x="9659388" y="0"/>
                  </a:lnTo>
                  <a:lnTo>
                    <a:pt x="9659388" y="1313570"/>
                  </a:lnTo>
                  <a:lnTo>
                    <a:pt x="0" y="13135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4480" tIns="162560" rIns="284480" bIns="162560" numCol="1" spcCol="1270" anchor="ctr" anchorCtr="0">
              <a:noAutofit/>
            </a:bodyPr>
            <a:lstStyle/>
            <a:p>
              <a:pPr lvl="0"/>
              <a:r>
                <a:rPr lang="it-IT" sz="2400" b="1" dirty="0">
                  <a:latin typeface="Exo 2.0" panose="00000500000000000000" pitchFamily="50" charset="0"/>
                </a:rPr>
                <a:t>B</a:t>
              </a:r>
              <a:r>
                <a:rPr lang="it-IT" sz="2400" b="1" dirty="0" smtClean="0">
                  <a:latin typeface="Exo 2.0" panose="00000500000000000000" pitchFamily="50" charset="0"/>
                </a:rPr>
                <a:t>ando cultura e sport per il sociale</a:t>
              </a:r>
              <a:endParaRPr lang="it-IT" sz="2400" i="1" dirty="0">
                <a:latin typeface="Exo 2.0" panose="00000500000000000000" pitchFamily="50" charset="0"/>
              </a:endParaRPr>
            </a:p>
          </p:txBody>
        </p:sp>
      </p:grpSp>
      <p:sp>
        <p:nvSpPr>
          <p:cNvPr id="13" name="object 2">
            <a:extLst>
              <a:ext uri="{FF2B5EF4-FFF2-40B4-BE49-F238E27FC236}">
                <a16:creationId xmlns:a16="http://schemas.microsoft.com/office/drawing/2014/main" id="{26B1640A-53E6-1D4D-AAB5-EAC1121D6407}"/>
              </a:ext>
            </a:extLst>
          </p:cNvPr>
          <p:cNvSpPr txBox="1">
            <a:spLocks/>
          </p:cNvSpPr>
          <p:nvPr/>
        </p:nvSpPr>
        <p:spPr>
          <a:xfrm>
            <a:off x="307571" y="168614"/>
            <a:ext cx="10631978" cy="380960"/>
          </a:xfrm>
          <a:prstGeom prst="rect">
            <a:avLst/>
          </a:prstGeom>
        </p:spPr>
        <p:txBody>
          <a:bodyPr vert="horz" wrap="square" lIns="0" tIns="11516" rIns="0" bIns="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1516">
              <a:spcBef>
                <a:spcPts val="91"/>
              </a:spcBef>
            </a:pPr>
            <a:r>
              <a:rPr lang="it-IT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Exo 2.0" panose="00000500000000000000" pitchFamily="50" charset="0"/>
                <a:ea typeface="Trebuchet MS" panose="020B0603020202020204" pitchFamily="34" charset="0"/>
                <a:cs typeface="Trebuchet MS" panose="020B0603020202020204" pitchFamily="34" charset="0"/>
              </a:rPr>
              <a:t>Iniziative </a:t>
            </a:r>
            <a:r>
              <a:rPr lang="it-IT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Exo 2.0" panose="00000500000000000000" pitchFamily="50" charset="0"/>
                <a:ea typeface="Trebuchet MS" panose="020B0603020202020204" pitchFamily="34" charset="0"/>
                <a:cs typeface="Trebuchet MS" panose="020B0603020202020204" pitchFamily="34" charset="0"/>
              </a:rPr>
              <a:t>di valorizzazione del volontariato sociale </a:t>
            </a:r>
            <a:endParaRPr lang="it-IT" sz="2400" b="1" dirty="0">
              <a:solidFill>
                <a:schemeClr val="tx1">
                  <a:lumMod val="50000"/>
                  <a:lumOff val="50000"/>
                </a:schemeClr>
              </a:solidFill>
              <a:latin typeface="Exo 2.0"/>
              <a:cs typeface="Exo 2.0"/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E8F72904-CAFB-3B44-A2A5-B13471452D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01" y="1480459"/>
            <a:ext cx="629420" cy="566478"/>
          </a:xfrm>
          <a:prstGeom prst="rect">
            <a:avLst/>
          </a:prstGeom>
        </p:spPr>
      </p:pic>
      <p:sp>
        <p:nvSpPr>
          <p:cNvPr id="12" name="Rettangolo 11"/>
          <p:cNvSpPr/>
          <p:nvPr/>
        </p:nvSpPr>
        <p:spPr>
          <a:xfrm>
            <a:off x="1195589" y="3771027"/>
            <a:ext cx="97439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C00000"/>
                </a:solidFill>
                <a:latin typeface="Exo 2.0" panose="00000500000000000000" pitchFamily="50" charset="0"/>
                <a:ea typeface="Times New Roman" panose="02020603050405020304" pitchFamily="18" charset="0"/>
              </a:rPr>
              <a:t>destinatari del </a:t>
            </a:r>
            <a:r>
              <a:rPr lang="it-IT" b="1" dirty="0" smtClean="0">
                <a:solidFill>
                  <a:srgbClr val="C00000"/>
                </a:solidFill>
                <a:latin typeface="Exo 2.0" panose="00000500000000000000" pitchFamily="50" charset="0"/>
                <a:ea typeface="Times New Roman" panose="02020603050405020304" pitchFamily="18" charset="0"/>
              </a:rPr>
              <a:t>bando</a:t>
            </a:r>
            <a:endParaRPr lang="it-IT" b="1" dirty="0" smtClean="0">
              <a:solidFill>
                <a:srgbClr val="C00000"/>
              </a:solidFill>
              <a:latin typeface="Exo 2.0" panose="00000500000000000000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</a:rPr>
              <a:t>reti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</a:rPr>
              <a:t>di almeno 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</a:rPr>
              <a:t>2 realtà di volontariato culturale, sociale o 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</a:rPr>
              <a:t>sportivo</a:t>
            </a:r>
          </a:p>
          <a:p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Exo 2.0" panose="00000500000000000000" pitchFamily="50" charset="0"/>
            </a:endParaRPr>
          </a:p>
          <a:p>
            <a:r>
              <a:rPr lang="it-IT" b="1" dirty="0" smtClean="0">
                <a:solidFill>
                  <a:srgbClr val="C00000"/>
                </a:solidFill>
                <a:latin typeface="Exo 2.0" panose="00000500000000000000" pitchFamily="50" charset="0"/>
                <a:ea typeface="Times New Roman" panose="02020603050405020304" pitchFamily="18" charset="0"/>
              </a:rPr>
              <a:t>risorse </a:t>
            </a:r>
            <a:r>
              <a:rPr lang="it-IT" b="1" dirty="0">
                <a:solidFill>
                  <a:srgbClr val="C00000"/>
                </a:solidFill>
                <a:latin typeface="Exo 2.0" panose="00000500000000000000" pitchFamily="50" charset="0"/>
                <a:ea typeface="Times New Roman" panose="02020603050405020304" pitchFamily="18" charset="0"/>
              </a:rPr>
              <a:t>a disposizione</a:t>
            </a:r>
            <a:endParaRPr lang="it-IT" b="1" dirty="0">
              <a:solidFill>
                <a:srgbClr val="C00000"/>
              </a:solidFill>
              <a:latin typeface="Exo 2.0" panose="00000500000000000000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massimo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7.000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€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e non più del 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60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%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 del costo totale</a:t>
            </a:r>
          </a:p>
          <a:p>
            <a:endParaRPr lang="it-IT" b="1" dirty="0">
              <a:solidFill>
                <a:schemeClr val="accent2">
                  <a:lumMod val="75000"/>
                </a:schemeClr>
              </a:solidFill>
              <a:latin typeface="Exo 2.0" panose="00000500000000000000" pitchFamily="50" charset="0"/>
              <a:cs typeface="Times New Roman" panose="02020603050405020304" pitchFamily="18" charset="0"/>
            </a:endParaRPr>
          </a:p>
          <a:p>
            <a:r>
              <a:rPr lang="it-IT" b="1" dirty="0">
                <a:solidFill>
                  <a:srgbClr val="C00000"/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pubblicazione: </a:t>
            </a:r>
          </a:p>
          <a:p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In programmazione 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40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7"/>
          </p:nvPr>
        </p:nvSpPr>
        <p:spPr>
          <a:xfrm>
            <a:off x="8120038" y="5671922"/>
            <a:ext cx="2743200" cy="365125"/>
          </a:xfrm>
        </p:spPr>
        <p:txBody>
          <a:bodyPr/>
          <a:lstStyle/>
          <a:p>
            <a:fld id="{B6F15528-21DE-4FAA-801E-634DDDAF4B2B}" type="slidenum">
              <a:rPr lang="it-IT" smtClean="0"/>
              <a:t>7</a:t>
            </a:fld>
            <a:endParaRPr lang="it-IT"/>
          </a:p>
        </p:txBody>
      </p:sp>
      <p:sp>
        <p:nvSpPr>
          <p:cNvPr id="3" name="object 5"/>
          <p:cNvSpPr/>
          <p:nvPr/>
        </p:nvSpPr>
        <p:spPr>
          <a:xfrm>
            <a:off x="24011" y="727223"/>
            <a:ext cx="5312760" cy="670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Gruppo 3"/>
          <p:cNvGrpSpPr/>
          <p:nvPr/>
        </p:nvGrpSpPr>
        <p:grpSpPr>
          <a:xfrm>
            <a:off x="1271848" y="1264212"/>
            <a:ext cx="10081952" cy="2801350"/>
            <a:chOff x="964277" y="1388607"/>
            <a:chExt cx="9842268" cy="2949134"/>
          </a:xfrm>
        </p:grpSpPr>
        <p:sp>
          <p:nvSpPr>
            <p:cNvPr id="10" name="Figura a mano libera 9"/>
            <p:cNvSpPr/>
            <p:nvPr/>
          </p:nvSpPr>
          <p:spPr>
            <a:xfrm>
              <a:off x="964277" y="1988934"/>
              <a:ext cx="9842268" cy="2348807"/>
            </a:xfrm>
            <a:custGeom>
              <a:avLst/>
              <a:gdLst>
                <a:gd name="connsiteX0" fmla="*/ 0 w 9659388"/>
                <a:gd name="connsiteY0" fmla="*/ 0 h 2593090"/>
                <a:gd name="connsiteX1" fmla="*/ 9659388 w 9659388"/>
                <a:gd name="connsiteY1" fmla="*/ 0 h 2593090"/>
                <a:gd name="connsiteX2" fmla="*/ 9659388 w 9659388"/>
                <a:gd name="connsiteY2" fmla="*/ 2593090 h 2593090"/>
                <a:gd name="connsiteX3" fmla="*/ 0 w 9659388"/>
                <a:gd name="connsiteY3" fmla="*/ 2593090 h 2593090"/>
                <a:gd name="connsiteX4" fmla="*/ 0 w 9659388"/>
                <a:gd name="connsiteY4" fmla="*/ 0 h 2593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59388" h="2593090">
                  <a:moveTo>
                    <a:pt x="0" y="0"/>
                  </a:moveTo>
                  <a:lnTo>
                    <a:pt x="9659388" y="0"/>
                  </a:lnTo>
                  <a:lnTo>
                    <a:pt x="9659388" y="2593090"/>
                  </a:lnTo>
                  <a:lnTo>
                    <a:pt x="0" y="25930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90000"/>
              </a:schemeClr>
            </a:solidFill>
            <a:ln>
              <a:noFill/>
            </a:ln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6032" tIns="256032" rIns="341376" bIns="384048" numCol="1" spcCol="1270" anchor="t" anchorCtr="0">
              <a:noAutofit/>
            </a:bodyPr>
            <a:lstStyle/>
            <a:p>
              <a:pPr marL="285750" lvl="1" indent="-285750" defTabSz="2133600">
                <a:spcBef>
                  <a:spcPct val="0"/>
                </a:spcBef>
                <a:spcAft>
                  <a:spcPts val="600"/>
                </a:spcAft>
                <a:buFontTx/>
                <a:buChar char="••"/>
              </a:pPr>
              <a:r>
                <a:rPr lang="it-IT" sz="17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ampliare </a:t>
              </a:r>
              <a:r>
                <a:rPr lang="it-IT" sz="1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la capacità degli istituti scolastici di affrontare</a:t>
              </a:r>
              <a:r>
                <a:rPr lang="it-IT" sz="17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 temi di attualità </a:t>
              </a:r>
              <a:r>
                <a:rPr lang="it-IT" sz="1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e </a:t>
              </a:r>
              <a:r>
                <a:rPr lang="it-IT" sz="17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problematiche </a:t>
              </a:r>
              <a:r>
                <a:rPr lang="it-IT" sz="17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giovanili</a:t>
              </a:r>
              <a:r>
                <a:rPr lang="it-IT" sz="17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 con stimoli </a:t>
              </a:r>
              <a:r>
                <a:rPr lang="it-IT" sz="1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provenienti anche dall’esterno </a:t>
              </a:r>
              <a:r>
                <a:rPr lang="it-IT" sz="17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                                                                                  </a:t>
              </a:r>
              <a:r>
                <a:rPr lang="it-IT" sz="17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(</a:t>
              </a:r>
              <a:r>
                <a:rPr lang="it-IT" sz="17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ad esempio: responsabilità civica, </a:t>
              </a:r>
              <a:r>
                <a:rPr lang="it-IT" sz="17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cittadinanza attiva, cultura </a:t>
              </a:r>
              <a:r>
                <a:rPr lang="it-IT" sz="17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della convivenza, </a:t>
              </a:r>
              <a:r>
                <a:rPr lang="it-IT" sz="17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cooperazione </a:t>
              </a:r>
              <a:r>
                <a:rPr lang="it-IT" sz="17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internazionale, pensiero critico, conoscenza del territorio, salvaguardia e sostenibilità ambientale, orientamento scolastico e professionale</a:t>
              </a:r>
              <a:r>
                <a:rPr lang="it-IT" sz="17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)</a:t>
              </a:r>
              <a:endParaRPr lang="it-IT" sz="17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</a:endParaRPr>
            </a:p>
            <a:p>
              <a:pPr marL="285750" lvl="1" indent="-285750" defTabSz="2133600"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it-IT" sz="1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s</a:t>
              </a:r>
              <a:r>
                <a:rPr lang="it-IT" sz="17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timolare le istituzioni scolastiche ad </a:t>
              </a:r>
              <a:r>
                <a:rPr lang="it-IT" sz="17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aprirsi al territorio </a:t>
              </a:r>
              <a:r>
                <a:rPr lang="it-IT" sz="17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offrendo ad </a:t>
              </a:r>
              <a:r>
                <a:rPr lang="it-IT" sz="17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insegnanti</a:t>
              </a:r>
              <a:r>
                <a:rPr lang="it-IT" sz="17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 e </a:t>
              </a:r>
              <a:r>
                <a:rPr lang="it-IT" sz="17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giovani</a:t>
              </a:r>
              <a:r>
                <a:rPr lang="it-IT" sz="17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 </a:t>
              </a:r>
              <a:r>
                <a:rPr lang="it-IT" sz="17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opportunità</a:t>
              </a:r>
              <a:r>
                <a:rPr lang="it-IT" sz="17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 di sviluppare </a:t>
              </a:r>
              <a:r>
                <a:rPr lang="it-IT" sz="17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competenze </a:t>
              </a:r>
              <a:r>
                <a:rPr lang="it-IT" sz="17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trasversali </a:t>
              </a:r>
              <a:r>
                <a:rPr lang="it-IT" sz="1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concretamente </a:t>
              </a:r>
              <a:r>
                <a:rPr lang="it-IT" sz="17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Exo 2.0" panose="00000500000000000000" pitchFamily="50" charset="0"/>
                </a:rPr>
                <a:t>spendibili</a:t>
              </a:r>
              <a:endParaRPr lang="it-IT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</a:endParaRPr>
            </a:p>
          </p:txBody>
        </p:sp>
        <p:sp>
          <p:nvSpPr>
            <p:cNvPr id="5" name="Figura a mano libera 4"/>
            <p:cNvSpPr/>
            <p:nvPr/>
          </p:nvSpPr>
          <p:spPr>
            <a:xfrm>
              <a:off x="964277" y="1388607"/>
              <a:ext cx="9842268" cy="600326"/>
            </a:xfrm>
            <a:custGeom>
              <a:avLst/>
              <a:gdLst>
                <a:gd name="connsiteX0" fmla="*/ 0 w 9659388"/>
                <a:gd name="connsiteY0" fmla="*/ 0 h 1313570"/>
                <a:gd name="connsiteX1" fmla="*/ 9659388 w 9659388"/>
                <a:gd name="connsiteY1" fmla="*/ 0 h 1313570"/>
                <a:gd name="connsiteX2" fmla="*/ 9659388 w 9659388"/>
                <a:gd name="connsiteY2" fmla="*/ 1313570 h 1313570"/>
                <a:gd name="connsiteX3" fmla="*/ 0 w 9659388"/>
                <a:gd name="connsiteY3" fmla="*/ 1313570 h 1313570"/>
                <a:gd name="connsiteX4" fmla="*/ 0 w 9659388"/>
                <a:gd name="connsiteY4" fmla="*/ 0 h 13135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59388" h="1313570">
                  <a:moveTo>
                    <a:pt x="0" y="0"/>
                  </a:moveTo>
                  <a:lnTo>
                    <a:pt x="9659388" y="0"/>
                  </a:lnTo>
                  <a:lnTo>
                    <a:pt x="9659388" y="1313570"/>
                  </a:lnTo>
                  <a:lnTo>
                    <a:pt x="0" y="13135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4480" tIns="162560" rIns="284480" bIns="162560" numCol="1" spcCol="1270" anchor="ctr" anchorCtr="0">
              <a:noAutofit/>
            </a:bodyPr>
            <a:lstStyle/>
            <a:p>
              <a:pPr lvl="0"/>
              <a:r>
                <a:rPr lang="it-IT" sz="2800" b="1" dirty="0" smtClean="0">
                  <a:latin typeface="Exo 2.0" panose="00000500000000000000" pitchFamily="50" charset="0"/>
                </a:rPr>
                <a:t>Bando reti scuola + territorio</a:t>
              </a:r>
              <a:endParaRPr lang="it-IT" sz="2800" b="1" dirty="0">
                <a:latin typeface="Exo 2.0" panose="00000500000000000000" pitchFamily="50" charset="0"/>
              </a:endParaRPr>
            </a:p>
          </p:txBody>
        </p:sp>
      </p:grpSp>
      <p:sp>
        <p:nvSpPr>
          <p:cNvPr id="15" name="object 2">
            <a:extLst>
              <a:ext uri="{FF2B5EF4-FFF2-40B4-BE49-F238E27FC236}">
                <a16:creationId xmlns:a16="http://schemas.microsoft.com/office/drawing/2014/main" id="{26B1640A-53E6-1D4D-AAB5-EAC1121D6407}"/>
              </a:ext>
            </a:extLst>
          </p:cNvPr>
          <p:cNvSpPr txBox="1">
            <a:spLocks/>
          </p:cNvSpPr>
          <p:nvPr/>
        </p:nvSpPr>
        <p:spPr>
          <a:xfrm>
            <a:off x="315884" y="195506"/>
            <a:ext cx="10631978" cy="380960"/>
          </a:xfrm>
          <a:prstGeom prst="rect">
            <a:avLst/>
          </a:prstGeom>
        </p:spPr>
        <p:txBody>
          <a:bodyPr vert="horz" wrap="square" lIns="0" tIns="11516" rIns="0" bIns="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1516">
              <a:spcBef>
                <a:spcPts val="91"/>
              </a:spcBef>
            </a:pPr>
            <a:r>
              <a:rPr lang="it-IT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Exo 2.0" panose="00000500000000000000" pitchFamily="50" charset="0"/>
                <a:ea typeface="Trebuchet MS" panose="020B0603020202020204" pitchFamily="34" charset="0"/>
                <a:cs typeface="Trebuchet MS" panose="020B0603020202020204" pitchFamily="34" charset="0"/>
              </a:rPr>
              <a:t>Sostegno </a:t>
            </a:r>
            <a:r>
              <a:rPr lang="it-IT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Exo 2.0" panose="00000500000000000000" pitchFamily="50" charset="0"/>
                <a:ea typeface="Trebuchet MS" panose="020B0603020202020204" pitchFamily="34" charset="0"/>
                <a:cs typeface="Trebuchet MS" panose="020B0603020202020204" pitchFamily="34" charset="0"/>
              </a:rPr>
              <a:t>alla crescita del sistema scolastico e formativo</a:t>
            </a:r>
            <a:endParaRPr lang="it-IT" sz="2400" b="1" dirty="0">
              <a:solidFill>
                <a:schemeClr val="tx1">
                  <a:lumMod val="50000"/>
                  <a:lumOff val="50000"/>
                </a:schemeClr>
              </a:solidFill>
              <a:latin typeface="Exo 2.0"/>
              <a:cs typeface="Exo 2.0"/>
            </a:endParaRP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AD42142A-C733-3C47-A238-CDDBD5A61D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92" y="1264212"/>
            <a:ext cx="633602" cy="570243"/>
          </a:xfrm>
          <a:prstGeom prst="rect">
            <a:avLst/>
          </a:prstGeom>
        </p:spPr>
      </p:pic>
      <p:sp>
        <p:nvSpPr>
          <p:cNvPr id="13" name="Rettangolo 12"/>
          <p:cNvSpPr/>
          <p:nvPr/>
        </p:nvSpPr>
        <p:spPr>
          <a:xfrm>
            <a:off x="1356471" y="4184489"/>
            <a:ext cx="959139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Exo 2.0" panose="00000500000000000000" pitchFamily="50" charset="0"/>
                <a:ea typeface="Times New Roman" panose="02020603050405020304" pitchFamily="18" charset="0"/>
              </a:rPr>
              <a:t>destinatari del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Exo 2.0" panose="00000500000000000000" pitchFamily="50" charset="0"/>
                <a:ea typeface="Times New Roman" panose="02020603050405020304" pitchFamily="18" charset="0"/>
              </a:rPr>
              <a:t>bando</a:t>
            </a:r>
            <a:endParaRPr lang="it-IT" b="1" dirty="0" smtClean="0">
              <a:solidFill>
                <a:schemeClr val="accent6">
                  <a:lumMod val="75000"/>
                </a:schemeClr>
              </a:solidFill>
              <a:latin typeface="Exo 2.0" panose="00000500000000000000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reti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composte da almeno 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realtà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tra cui una 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realtà del territorio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senza scopo di lucro (tutte le organizzazioni, pubbliche o private) ed una 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realtà scolastica 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Exo 2.0" panose="00000500000000000000" pitchFamily="50" charset="0"/>
            </a:endParaRPr>
          </a:p>
          <a:p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Exo 2.0" panose="00000500000000000000" pitchFamily="50" charset="0"/>
                <a:ea typeface="Times New Roman" panose="02020603050405020304" pitchFamily="18" charset="0"/>
              </a:rPr>
              <a:t>risorse </a:t>
            </a:r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Exo 2.0" panose="00000500000000000000" pitchFamily="50" charset="0"/>
                <a:ea typeface="Times New Roman" panose="02020603050405020304" pitchFamily="18" charset="0"/>
              </a:rPr>
              <a:t>a disposizione</a:t>
            </a:r>
            <a:endParaRPr lang="it-IT" b="1" dirty="0">
              <a:solidFill>
                <a:schemeClr val="accent6">
                  <a:lumMod val="75000"/>
                </a:schemeClr>
              </a:solidFill>
              <a:latin typeface="Exo 2.0" panose="00000500000000000000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massimo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 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20.000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€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e non più del 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80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%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 del costo totale</a:t>
            </a:r>
          </a:p>
          <a:p>
            <a:endParaRPr lang="it-IT" b="1" dirty="0">
              <a:solidFill>
                <a:schemeClr val="accent2">
                  <a:lumMod val="75000"/>
                </a:schemeClr>
              </a:solidFill>
              <a:latin typeface="Exo 2.0" panose="00000500000000000000" pitchFamily="50" charset="0"/>
              <a:cs typeface="Times New Roman" panose="02020603050405020304" pitchFamily="18" charset="0"/>
            </a:endParaRPr>
          </a:p>
          <a:p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pubblicazione: </a:t>
            </a:r>
          </a:p>
          <a:p>
            <a:r>
              <a:rPr lang="it-IT" smtClean="0">
                <a:solidFill>
                  <a:schemeClr val="tx1">
                    <a:lumMod val="75000"/>
                    <a:lumOff val="25000"/>
                  </a:schemeClr>
                </a:solidFill>
                <a:latin typeface="Exo 2.0" panose="00000500000000000000" pitchFamily="50" charset="0"/>
                <a:cs typeface="Times New Roman" panose="02020603050405020304" pitchFamily="18" charset="0"/>
              </a:rPr>
              <a:t>15 marzo 2022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53960" y="0"/>
            <a:ext cx="2938040" cy="5723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3" name="object 3"/>
          <p:cNvSpPr/>
          <p:nvPr/>
        </p:nvSpPr>
        <p:spPr>
          <a:xfrm>
            <a:off x="0" y="1396716"/>
            <a:ext cx="3242400" cy="55048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8</a:t>
            </a:fld>
            <a:endParaRPr lang="it-IT"/>
          </a:p>
        </p:txBody>
      </p:sp>
      <p:sp>
        <p:nvSpPr>
          <p:cNvPr id="17" name="CasellaDiTesto 16"/>
          <p:cNvSpPr txBox="1"/>
          <p:nvPr/>
        </p:nvSpPr>
        <p:spPr>
          <a:xfrm>
            <a:off x="5548366" y="6228924"/>
            <a:ext cx="53209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xo 2.0" panose="00000500000000000000" pitchFamily="50" charset="0"/>
              </a:rPr>
              <a:t>Complessità del bando – ambizione dei progetti</a:t>
            </a:r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  <a:latin typeface="Exo 2.0" panose="00000500000000000000" pitchFamily="50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 rot="16200000">
            <a:off x="-1302235" y="3216118"/>
            <a:ext cx="53209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xo 2.0" panose="00000500000000000000" pitchFamily="50" charset="0"/>
              </a:rPr>
              <a:t>Complessità della rete – dimensione del capofila</a:t>
            </a:r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  <a:latin typeface="Exo 2.0" panose="00000500000000000000" pitchFamily="50" charset="0"/>
            </a:endParaRPr>
          </a:p>
        </p:txBody>
      </p:sp>
      <p:sp>
        <p:nvSpPr>
          <p:cNvPr id="19" name="Ovale 18"/>
          <p:cNvSpPr/>
          <p:nvPr/>
        </p:nvSpPr>
        <p:spPr>
          <a:xfrm>
            <a:off x="1982829" y="5025673"/>
            <a:ext cx="973663" cy="970413"/>
          </a:xfrm>
          <a:prstGeom prst="ellipse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>
                <a:latin typeface="Exo 2.0" panose="00000500000000000000" pitchFamily="50" charset="0"/>
              </a:rPr>
              <a:t>Formati su misura</a:t>
            </a:r>
            <a:endParaRPr lang="it-IT" sz="1200" dirty="0">
              <a:latin typeface="Exo 2.0" panose="00000500000000000000" pitchFamily="50" charset="0"/>
            </a:endParaRPr>
          </a:p>
        </p:txBody>
      </p:sp>
      <p:sp>
        <p:nvSpPr>
          <p:cNvPr id="20" name="Ovale 19"/>
          <p:cNvSpPr/>
          <p:nvPr/>
        </p:nvSpPr>
        <p:spPr>
          <a:xfrm>
            <a:off x="4250852" y="2207998"/>
            <a:ext cx="1223784" cy="121283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>
                <a:latin typeface="Exo 2.0" panose="00000500000000000000" pitchFamily="50" charset="0"/>
              </a:rPr>
              <a:t>Bando cultura ambientale</a:t>
            </a:r>
            <a:endParaRPr lang="it-IT" sz="1200" dirty="0">
              <a:latin typeface="Exo 2.0" panose="00000500000000000000" pitchFamily="50" charset="0"/>
            </a:endParaRPr>
          </a:p>
        </p:txBody>
      </p:sp>
      <p:sp>
        <p:nvSpPr>
          <p:cNvPr id="22" name="Ovale 21"/>
          <p:cNvSpPr/>
          <p:nvPr/>
        </p:nvSpPr>
        <p:spPr>
          <a:xfrm>
            <a:off x="2262869" y="3780627"/>
            <a:ext cx="1079744" cy="1011486"/>
          </a:xfrm>
          <a:prstGeom prst="ellipse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>
                <a:latin typeface="Exo 2.0" panose="00000500000000000000" pitchFamily="50" charset="0"/>
              </a:rPr>
              <a:t>Bando intrecci possibili</a:t>
            </a:r>
            <a:endParaRPr lang="it-IT" sz="1200" dirty="0">
              <a:latin typeface="Exo 2.0" panose="00000500000000000000" pitchFamily="50" charset="0"/>
            </a:endParaRPr>
          </a:p>
        </p:txBody>
      </p:sp>
      <p:sp>
        <p:nvSpPr>
          <p:cNvPr id="23" name="Ovale 22"/>
          <p:cNvSpPr/>
          <p:nvPr/>
        </p:nvSpPr>
        <p:spPr>
          <a:xfrm>
            <a:off x="5576834" y="1786099"/>
            <a:ext cx="1362106" cy="12744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>
                <a:latin typeface="Exo 2.0" panose="00000500000000000000" pitchFamily="50" charset="0"/>
              </a:rPr>
              <a:t>Bando Memoria</a:t>
            </a:r>
            <a:endParaRPr lang="it-IT" sz="1200" dirty="0">
              <a:latin typeface="Exo 2.0" panose="00000500000000000000" pitchFamily="50" charset="0"/>
            </a:endParaRPr>
          </a:p>
        </p:txBody>
      </p:sp>
      <p:sp>
        <p:nvSpPr>
          <p:cNvPr id="24" name="Ovale 23"/>
          <p:cNvSpPr/>
          <p:nvPr/>
        </p:nvSpPr>
        <p:spPr>
          <a:xfrm>
            <a:off x="7074026" y="1786099"/>
            <a:ext cx="1351337" cy="131281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>
                <a:latin typeface="Exo 2.0" panose="00000500000000000000" pitchFamily="50" charset="0"/>
              </a:rPr>
              <a:t>Bando cultura e sport per il sociale</a:t>
            </a:r>
            <a:endParaRPr lang="it-IT" sz="1200" dirty="0">
              <a:latin typeface="Exo 2.0" panose="00000500000000000000" pitchFamily="50" charset="0"/>
            </a:endParaRPr>
          </a:p>
        </p:txBody>
      </p:sp>
      <p:sp>
        <p:nvSpPr>
          <p:cNvPr id="25" name="Ovale 24"/>
          <p:cNvSpPr/>
          <p:nvPr/>
        </p:nvSpPr>
        <p:spPr>
          <a:xfrm>
            <a:off x="8610600" y="1227922"/>
            <a:ext cx="1593668" cy="157793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>
                <a:latin typeface="Exo 2.0" panose="00000500000000000000" pitchFamily="50" charset="0"/>
              </a:rPr>
              <a:t>Bando scuola territorio</a:t>
            </a:r>
            <a:endParaRPr lang="it-IT" sz="1200" dirty="0">
              <a:latin typeface="Exo 2.0" panose="00000500000000000000" pitchFamily="50" charset="0"/>
            </a:endParaRPr>
          </a:p>
        </p:txBody>
      </p:sp>
      <p:sp>
        <p:nvSpPr>
          <p:cNvPr id="26" name="Ovale 25"/>
          <p:cNvSpPr/>
          <p:nvPr/>
        </p:nvSpPr>
        <p:spPr>
          <a:xfrm>
            <a:off x="3442826" y="3346656"/>
            <a:ext cx="1774940" cy="177198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>
                <a:latin typeface="Exo 2.0" panose="00000500000000000000" pitchFamily="50" charset="0"/>
              </a:rPr>
              <a:t>Bandi per il volontariato culturale</a:t>
            </a:r>
            <a:endParaRPr lang="it-IT" sz="1200" dirty="0">
              <a:latin typeface="Exo 2.0" panose="00000500000000000000" pitchFamily="50" charset="0"/>
            </a:endParaRPr>
          </a:p>
        </p:txBody>
      </p:sp>
      <p:cxnSp>
        <p:nvCxnSpPr>
          <p:cNvPr id="28" name="Connettore 2 27"/>
          <p:cNvCxnSpPr/>
          <p:nvPr/>
        </p:nvCxnSpPr>
        <p:spPr>
          <a:xfrm flipV="1">
            <a:off x="1620344" y="1097280"/>
            <a:ext cx="10490" cy="51208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>
            <a:off x="1624691" y="6205040"/>
            <a:ext cx="8381458" cy="4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object 5"/>
          <p:cNvSpPr/>
          <p:nvPr/>
        </p:nvSpPr>
        <p:spPr>
          <a:xfrm>
            <a:off x="27174" y="635471"/>
            <a:ext cx="5312760" cy="670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2">
            <a:extLst>
              <a:ext uri="{FF2B5EF4-FFF2-40B4-BE49-F238E27FC236}">
                <a16:creationId xmlns:a16="http://schemas.microsoft.com/office/drawing/2014/main" id="{26B1640A-53E6-1D4D-AAB5-EAC1121D6407}"/>
              </a:ext>
            </a:extLst>
          </p:cNvPr>
          <p:cNvSpPr txBox="1">
            <a:spLocks/>
          </p:cNvSpPr>
          <p:nvPr/>
        </p:nvSpPr>
        <p:spPr>
          <a:xfrm>
            <a:off x="232377" y="164795"/>
            <a:ext cx="10631978" cy="380960"/>
          </a:xfrm>
          <a:prstGeom prst="rect">
            <a:avLst/>
          </a:prstGeom>
        </p:spPr>
        <p:txBody>
          <a:bodyPr vert="horz" wrap="square" lIns="0" tIns="11516" rIns="0" bIns="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1516">
              <a:spcBef>
                <a:spcPts val="91"/>
              </a:spcBef>
            </a:pPr>
            <a:r>
              <a:rPr lang="it-IT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Exo 2.0" panose="00000500000000000000" pitchFamily="50" charset="0"/>
                <a:ea typeface="Trebuchet MS" panose="020B0603020202020204" pitchFamily="34" charset="0"/>
                <a:cs typeface="Trebuchet MS" panose="020B0603020202020204" pitchFamily="34" charset="0"/>
              </a:rPr>
              <a:t>Complessità degli interventi</a:t>
            </a:r>
            <a:endParaRPr lang="it-IT" sz="2400" b="1" dirty="0">
              <a:solidFill>
                <a:schemeClr val="tx1">
                  <a:lumMod val="50000"/>
                  <a:lumOff val="50000"/>
                </a:schemeClr>
              </a:solidFill>
              <a:latin typeface="Exo 2.0"/>
              <a:cs typeface="Exo 2.0"/>
            </a:endParaRPr>
          </a:p>
        </p:txBody>
      </p:sp>
    </p:spTree>
    <p:extLst>
      <p:ext uri="{BB962C8B-B14F-4D97-AF65-F5344CB8AC3E}">
        <p14:creationId xmlns:p14="http://schemas.microsoft.com/office/powerpoint/2010/main" val="276792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45D76A2F-45C8-AB4F-BE9C-CE430FB2EE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9" t="81147" r="13089" b="-1"/>
          <a:stretch/>
        </p:blipFill>
        <p:spPr>
          <a:xfrm>
            <a:off x="1976284" y="5565058"/>
            <a:ext cx="8013290" cy="1292942"/>
          </a:xfrm>
          <a:prstGeom prst="rect">
            <a:avLst/>
          </a:prstGeom>
        </p:spPr>
      </p:pic>
      <p:sp>
        <p:nvSpPr>
          <p:cNvPr id="5" name="object 2"/>
          <p:cNvSpPr/>
          <p:nvPr/>
        </p:nvSpPr>
        <p:spPr>
          <a:xfrm>
            <a:off x="9253960" y="0"/>
            <a:ext cx="2938040" cy="57236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6" name="object 3"/>
          <p:cNvSpPr/>
          <p:nvPr/>
        </p:nvSpPr>
        <p:spPr>
          <a:xfrm>
            <a:off x="0" y="1353174"/>
            <a:ext cx="3242400" cy="550482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45D76A2F-45C8-AB4F-BE9C-CE430FB2EE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75" t="35412" r="35970" b="38925"/>
          <a:stretch/>
        </p:blipFill>
        <p:spPr>
          <a:xfrm>
            <a:off x="3171084" y="1620982"/>
            <a:ext cx="5016952" cy="2841880"/>
          </a:xfrm>
          <a:prstGeom prst="rect">
            <a:avLst/>
          </a:prstGeom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ECDF1-1BB0-451B-861F-106751DEBFE0}" type="slidenum">
              <a:rPr lang="it-IT" smtClean="0"/>
              <a:t>9</a:t>
            </a:fld>
            <a:endParaRPr lang="it-IT"/>
          </a:p>
        </p:txBody>
      </p:sp>
      <p:sp>
        <p:nvSpPr>
          <p:cNvPr id="8" name="object 5"/>
          <p:cNvSpPr/>
          <p:nvPr/>
        </p:nvSpPr>
        <p:spPr>
          <a:xfrm>
            <a:off x="0" y="726426"/>
            <a:ext cx="5312760" cy="670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26B1640A-53E6-1D4D-AAB5-EAC1121D6407}"/>
              </a:ext>
            </a:extLst>
          </p:cNvPr>
          <p:cNvSpPr txBox="1">
            <a:spLocks/>
          </p:cNvSpPr>
          <p:nvPr/>
        </p:nvSpPr>
        <p:spPr>
          <a:xfrm>
            <a:off x="315884" y="195506"/>
            <a:ext cx="10515600" cy="380960"/>
          </a:xfrm>
          <a:prstGeom prst="rect">
            <a:avLst/>
          </a:prstGeom>
        </p:spPr>
        <p:txBody>
          <a:bodyPr vert="horz" wrap="square" lIns="0" tIns="11516" rIns="0" bIns="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1516">
              <a:spcBef>
                <a:spcPts val="91"/>
              </a:spcBef>
            </a:pPr>
            <a:r>
              <a:rPr lang="it-IT" sz="2400" b="1" spc="122" dirty="0" smtClean="0">
                <a:solidFill>
                  <a:srgbClr val="7F7F7F"/>
                </a:solidFill>
                <a:latin typeface="Exo 2.0"/>
                <a:cs typeface="Exo 2.0"/>
              </a:rPr>
              <a:t>per ulteriori informazioni e contatti </a:t>
            </a:r>
            <a:endParaRPr lang="it-IT" sz="2400" b="1" dirty="0">
              <a:solidFill>
                <a:prstClr val="white"/>
              </a:solidFill>
              <a:latin typeface="Exo 2.0"/>
              <a:cs typeface="Exo 2.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656380" y="4379108"/>
            <a:ext cx="68413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/>
              <a:t>https://www.fondazionecaritro.it/comunicazione/newsletter</a:t>
            </a:r>
          </a:p>
        </p:txBody>
      </p:sp>
    </p:spTree>
    <p:extLst>
      <p:ext uri="{BB962C8B-B14F-4D97-AF65-F5344CB8AC3E}">
        <p14:creationId xmlns:p14="http://schemas.microsoft.com/office/powerpoint/2010/main" val="203232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3885</TotalTime>
  <Words>621</Words>
  <Application>Microsoft Office PowerPoint</Application>
  <PresentationFormat>Widescreen</PresentationFormat>
  <Paragraphs>103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Exo 2</vt:lpstr>
      <vt:lpstr>Exo 2 Medium</vt:lpstr>
      <vt:lpstr>Exo 2.0</vt:lpstr>
      <vt:lpstr>Times New Roman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Stage Fondazione Caritro</dc:creator>
  <cp:lastModifiedBy>Anna Brugnara</cp:lastModifiedBy>
  <cp:revision>284</cp:revision>
  <cp:lastPrinted>2020-11-02T15:50:47Z</cp:lastPrinted>
  <dcterms:created xsi:type="dcterms:W3CDTF">2020-10-29T11:55:26Z</dcterms:created>
  <dcterms:modified xsi:type="dcterms:W3CDTF">2022-01-20T13:57:41Z</dcterms:modified>
</cp:coreProperties>
</file>