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78" r:id="rId4"/>
    <p:sldMasterId id="2147483660" r:id="rId5"/>
  </p:sldMasterIdLst>
  <p:notesMasterIdLst>
    <p:notesMasterId r:id="rId30"/>
  </p:notesMasterIdLst>
  <p:handoutMasterIdLst>
    <p:handoutMasterId r:id="rId31"/>
  </p:handoutMasterIdLst>
  <p:sldIdLst>
    <p:sldId id="280" r:id="rId6"/>
    <p:sldId id="306" r:id="rId7"/>
    <p:sldId id="298" r:id="rId8"/>
    <p:sldId id="303" r:id="rId9"/>
    <p:sldId id="299" r:id="rId10"/>
    <p:sldId id="300" r:id="rId11"/>
    <p:sldId id="293" r:id="rId12"/>
    <p:sldId id="314" r:id="rId13"/>
    <p:sldId id="309" r:id="rId14"/>
    <p:sldId id="294" r:id="rId15"/>
    <p:sldId id="315" r:id="rId16"/>
    <p:sldId id="310" r:id="rId17"/>
    <p:sldId id="295" r:id="rId18"/>
    <p:sldId id="316" r:id="rId19"/>
    <p:sldId id="311" r:id="rId20"/>
    <p:sldId id="318" r:id="rId21"/>
    <p:sldId id="317" r:id="rId22"/>
    <p:sldId id="319" r:id="rId23"/>
    <p:sldId id="305" r:id="rId24"/>
    <p:sldId id="308" r:id="rId25"/>
    <p:sldId id="304" r:id="rId26"/>
    <p:sldId id="323" r:id="rId27"/>
    <p:sldId id="322" r:id="rId28"/>
    <p:sldId id="312" r:id="rId29"/>
  </p:sldIdLst>
  <p:sldSz cx="9144000" cy="5143500" type="screen16x9"/>
  <p:notesSz cx="6669088" cy="9926638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 pos="27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adino Giovanna" initials="PG" lastIdx="4" clrIdx="0">
    <p:extLst>
      <p:ext uri="{19B8F6BF-5375-455C-9EA6-DF929625EA0E}">
        <p15:presenceInfo xmlns:p15="http://schemas.microsoft.com/office/powerpoint/2012/main" userId="S::giovanna.paladino@intesasanpaolo.com::31dc3dc7-9fe5-40e8-96dd-265ceb88c4d7" providerId="AD"/>
      </p:ext>
    </p:extLst>
  </p:cmAuthor>
  <p:cmAuthor id="2" name="Aspesi Cristina" initials="AC" lastIdx="2" clrIdx="1">
    <p:extLst>
      <p:ext uri="{19B8F6BF-5375-455C-9EA6-DF929625EA0E}">
        <p15:presenceInfo xmlns:p15="http://schemas.microsoft.com/office/powerpoint/2012/main" userId="S::cristina.aspesi@intesasanpaolo.com::5d0f9e4b-47fa-4301-a029-d0dc88d718cd" providerId="AD"/>
      </p:ext>
    </p:extLst>
  </p:cmAuthor>
  <p:cmAuthor id="3" name="CORRADINO LUCA" initials="CL" lastIdx="7" clrIdx="2">
    <p:extLst>
      <p:ext uri="{19B8F6BF-5375-455C-9EA6-DF929625EA0E}">
        <p15:presenceInfo xmlns:p15="http://schemas.microsoft.com/office/powerpoint/2012/main" userId="S::luca.corradino@intesasanpaolo.com::b25b8296-5300-4757-957e-2060beda3dbc" providerId="AD"/>
      </p:ext>
    </p:extLst>
  </p:cmAuthor>
  <p:cmAuthor id="4" name="VILLANI NOEMI" initials="VN" lastIdx="2" clrIdx="3">
    <p:extLst>
      <p:ext uri="{19B8F6BF-5375-455C-9EA6-DF929625EA0E}">
        <p15:presenceInfo xmlns:p15="http://schemas.microsoft.com/office/powerpoint/2012/main" userId="S::noemi.villani@intesasanpaolo.com::59869fc7-6588-4863-ae94-c0dc790ab5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/>
    <p:restoredTop sz="94680"/>
  </p:normalViewPr>
  <p:slideViewPr>
    <p:cSldViewPr snapToGrid="0" snapToObjects="1">
      <p:cViewPr varScale="1">
        <p:scale>
          <a:sx n="78" d="100"/>
          <a:sy n="78" d="100"/>
        </p:scale>
        <p:origin x="1052" y="52"/>
      </p:cViewPr>
      <p:guideLst>
        <p:guide orient="horz" pos="1668"/>
        <p:guide pos="27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DA75D-AFAF-42D6-8FE7-0F289995F1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4B7AD6-9426-4E02-9F60-C7E0006422A3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Capofila</a:t>
          </a:r>
        </a:p>
      </dgm:t>
    </dgm:pt>
    <dgm:pt modelId="{6E16D27D-DD84-4852-8B9D-2F918B8A4673}" type="parTrans" cxnId="{E02BC6FB-DD8D-4BBE-861D-580EE3F9076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28F04801-1675-400A-9A5E-F77696D4ED54}" type="sibTrans" cxnId="{E02BC6FB-DD8D-4BBE-861D-580EE3F9076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9DC6BC19-376D-4A7D-952F-8895DA80A5F9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Responsabile attività/risultati e risorse</a:t>
          </a:r>
        </a:p>
      </dgm:t>
    </dgm:pt>
    <dgm:pt modelId="{EEC82E0C-8ECB-478F-AE29-B07681BF6AC6}" type="parTrans" cxnId="{6BF8F4F0-804C-4EAC-BB63-0519BADD4E3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76A75802-EB81-4F7D-A491-95020CA729B1}" type="sibTrans" cxnId="{6BF8F4F0-804C-4EAC-BB63-0519BADD4E3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44E8A9BB-D625-48F6-9D57-A1CD30289087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Partner operativo</a:t>
          </a:r>
        </a:p>
        <a:p>
          <a:r>
            <a:rPr lang="it-IT" sz="1300" dirty="0">
              <a:latin typeface="Century Gothic" panose="020B0502020202020204" pitchFamily="34" charset="0"/>
            </a:rPr>
            <a:t>Ammesso da Regolamento</a:t>
          </a:r>
        </a:p>
      </dgm:t>
    </dgm:pt>
    <dgm:pt modelId="{3AC3659C-75B9-449B-94E6-526DB008160C}" type="parTrans" cxnId="{6C09CEE8-B60C-4EFB-8D04-F87B9A80628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BEB8A639-F66E-49CC-A640-AD4357740A26}" type="sibTrans" cxnId="{6C09CEE8-B60C-4EFB-8D04-F87B9A80628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83979BC0-4F36-4201-9C05-A02BAE6B6F66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Quote di budget: SI</a:t>
          </a:r>
        </a:p>
      </dgm:t>
    </dgm:pt>
    <dgm:pt modelId="{FFC29815-3B36-4780-BD83-FCE9A23B9658}" type="parTrans" cxnId="{64ED9C2B-E21C-48BB-850A-57E0ECA1670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5B4C95CF-861C-4837-93DB-7756F93B67FE}" type="sibTrans" cxnId="{64ED9C2B-E21C-48BB-850A-57E0ECA16708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F294362F-DBF6-4CD5-BA9C-F2CBD9C1515F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Può essere presente in più progetti</a:t>
          </a:r>
        </a:p>
      </dgm:t>
    </dgm:pt>
    <dgm:pt modelId="{3D2A22B2-AC0F-4305-A471-9DD9F6CB0BD2}" type="parTrans" cxnId="{CAEACD14-1291-4E06-BC05-498123D1F50E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0D7CADC5-ED7C-41B3-8B0B-EC6F40FFEEA7}" type="sibTrans" cxnId="{CAEACD14-1291-4E06-BC05-498123D1F50E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77FAC629-FD74-4D54-8ABF-BA620BEFAB74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Partner operativo</a:t>
          </a:r>
        </a:p>
        <a:p>
          <a:r>
            <a:rPr lang="it-IT" sz="1300" dirty="0">
              <a:latin typeface="Century Gothic" panose="020B0502020202020204" pitchFamily="34" charset="0"/>
            </a:rPr>
            <a:t>Escluso da Regolamento</a:t>
          </a:r>
        </a:p>
      </dgm:t>
    </dgm:pt>
    <dgm:pt modelId="{EBF19EC9-C813-4F75-A0CC-5EFEDABFDF1C}" type="parTrans" cxnId="{BEBEB52D-8EBA-435F-8673-6A8D8A1CDB4D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B2418E09-B9CF-4C88-969D-C8D48CAE7BBC}" type="sibTrans" cxnId="{BEBEB52D-8EBA-435F-8673-6A8D8A1CDB4D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F6ADC272-C580-455D-96CC-05AEB156A217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Quote di budget: NO</a:t>
          </a:r>
        </a:p>
      </dgm:t>
    </dgm:pt>
    <dgm:pt modelId="{8EAA73EF-F6EE-4551-B47C-66D57EDD1A78}" type="parTrans" cxnId="{AE14E7E0-9FF2-40E8-B2C1-CE3C01E1B74D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0C6EF99B-6D43-43FE-9118-AFFA74F47B6D}" type="sibTrans" cxnId="{AE14E7E0-9FF2-40E8-B2C1-CE3C01E1B74D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3A40D9B0-EE61-4D12-A636-8AFCEFA52718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Non può presentare richieste</a:t>
          </a:r>
        </a:p>
      </dgm:t>
    </dgm:pt>
    <dgm:pt modelId="{72E0E5CA-8B1B-47E0-965F-41F7A1398232}" type="parTrans" cxnId="{3263E84B-757B-4560-A75A-BAB3F09BD01B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37D6AC5C-E5CB-4E51-B475-B3F59964B3F6}" type="sibTrans" cxnId="{3263E84B-757B-4560-A75A-BAB3F09BD01B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CAD1B77F-5A8B-42A2-A456-ADD3C5CD9077}">
      <dgm:prSet phldrT="[Testo]" custT="1"/>
      <dgm:spPr/>
      <dgm:t>
        <a:bodyPr/>
        <a:lstStyle/>
        <a:p>
          <a:r>
            <a:rPr lang="it-IT" sz="1300" dirty="0">
              <a:latin typeface="Century Gothic" panose="020B0502020202020204" pitchFamily="34" charset="0"/>
            </a:rPr>
            <a:t>1 richiesta/anno</a:t>
          </a:r>
        </a:p>
      </dgm:t>
    </dgm:pt>
    <dgm:pt modelId="{F97A809B-09C0-4DB4-B537-4868ADF86FAA}" type="parTrans" cxnId="{84B138B3-7935-4BF3-90FF-0C42201B73F1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88DBE5A3-E048-4319-9F6B-88DF3C8E4848}" type="sibTrans" cxnId="{84B138B3-7935-4BF3-90FF-0C42201B73F1}">
      <dgm:prSet/>
      <dgm:spPr/>
      <dgm:t>
        <a:bodyPr/>
        <a:lstStyle/>
        <a:p>
          <a:endParaRPr lang="it-IT" sz="1300">
            <a:latin typeface="Century Gothic" panose="020B0502020202020204" pitchFamily="34" charset="0"/>
          </a:endParaRPr>
        </a:p>
      </dgm:t>
    </dgm:pt>
    <dgm:pt modelId="{8A495227-CF53-42AC-8007-BFD4DFD0CC44}" type="pres">
      <dgm:prSet presAssocID="{186DA75D-AFAF-42D6-8FE7-0F289995F1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A62A23-8753-4551-8514-384C27D35C6C}" type="pres">
      <dgm:prSet presAssocID="{514B7AD6-9426-4E02-9F60-C7E0006422A3}" presName="root" presStyleCnt="0"/>
      <dgm:spPr/>
    </dgm:pt>
    <dgm:pt modelId="{542EF840-97BB-48F5-BB8D-E5BE4E8126F3}" type="pres">
      <dgm:prSet presAssocID="{514B7AD6-9426-4E02-9F60-C7E0006422A3}" presName="rootComposite" presStyleCnt="0"/>
      <dgm:spPr/>
    </dgm:pt>
    <dgm:pt modelId="{3858F9CD-7328-47D9-8357-FDCEB2557A67}" type="pres">
      <dgm:prSet presAssocID="{514B7AD6-9426-4E02-9F60-C7E0006422A3}" presName="rootText" presStyleLbl="node1" presStyleIdx="0" presStyleCnt="3"/>
      <dgm:spPr/>
    </dgm:pt>
    <dgm:pt modelId="{DCFC3C22-8014-4323-9480-71A7783E5B78}" type="pres">
      <dgm:prSet presAssocID="{514B7AD6-9426-4E02-9F60-C7E0006422A3}" presName="rootConnector" presStyleLbl="node1" presStyleIdx="0" presStyleCnt="3"/>
      <dgm:spPr/>
    </dgm:pt>
    <dgm:pt modelId="{0E8EB92B-7CA6-40EA-921C-A18F380D3DB2}" type="pres">
      <dgm:prSet presAssocID="{514B7AD6-9426-4E02-9F60-C7E0006422A3}" presName="childShape" presStyleCnt="0"/>
      <dgm:spPr/>
    </dgm:pt>
    <dgm:pt modelId="{68209ABA-58B1-4572-8D9A-7CBD92C91E9A}" type="pres">
      <dgm:prSet presAssocID="{EEC82E0C-8ECB-478F-AE29-B07681BF6AC6}" presName="Name13" presStyleLbl="parChTrans1D2" presStyleIdx="0" presStyleCnt="6"/>
      <dgm:spPr/>
    </dgm:pt>
    <dgm:pt modelId="{6EF95503-B20E-4BFD-B66B-FE1FE89ABDA3}" type="pres">
      <dgm:prSet presAssocID="{9DC6BC19-376D-4A7D-952F-8895DA80A5F9}" presName="childText" presStyleLbl="bgAcc1" presStyleIdx="0" presStyleCnt="6">
        <dgm:presLayoutVars>
          <dgm:bulletEnabled val="1"/>
        </dgm:presLayoutVars>
      </dgm:prSet>
      <dgm:spPr/>
    </dgm:pt>
    <dgm:pt modelId="{53CF3342-691B-465A-A5BB-DB6DE4F3BB43}" type="pres">
      <dgm:prSet presAssocID="{F97A809B-09C0-4DB4-B537-4868ADF86FAA}" presName="Name13" presStyleLbl="parChTrans1D2" presStyleIdx="1" presStyleCnt="6"/>
      <dgm:spPr/>
    </dgm:pt>
    <dgm:pt modelId="{83EDC1B9-2FB0-478C-AABD-25EFAB9CC5F9}" type="pres">
      <dgm:prSet presAssocID="{CAD1B77F-5A8B-42A2-A456-ADD3C5CD9077}" presName="childText" presStyleLbl="bgAcc1" presStyleIdx="1" presStyleCnt="6">
        <dgm:presLayoutVars>
          <dgm:bulletEnabled val="1"/>
        </dgm:presLayoutVars>
      </dgm:prSet>
      <dgm:spPr/>
    </dgm:pt>
    <dgm:pt modelId="{606863B8-F418-4E2E-9489-BA8687A300A9}" type="pres">
      <dgm:prSet presAssocID="{44E8A9BB-D625-48F6-9D57-A1CD30289087}" presName="root" presStyleCnt="0"/>
      <dgm:spPr/>
    </dgm:pt>
    <dgm:pt modelId="{4332408A-8F6F-46CA-BCA5-D80EDD654EEB}" type="pres">
      <dgm:prSet presAssocID="{44E8A9BB-D625-48F6-9D57-A1CD30289087}" presName="rootComposite" presStyleCnt="0"/>
      <dgm:spPr/>
    </dgm:pt>
    <dgm:pt modelId="{5F7BF9F0-D0F6-48DB-9315-BCAD93D98863}" type="pres">
      <dgm:prSet presAssocID="{44E8A9BB-D625-48F6-9D57-A1CD30289087}" presName="rootText" presStyleLbl="node1" presStyleIdx="1" presStyleCnt="3"/>
      <dgm:spPr/>
    </dgm:pt>
    <dgm:pt modelId="{0A0CA719-8B26-495F-8454-84EBAA63378C}" type="pres">
      <dgm:prSet presAssocID="{44E8A9BB-D625-48F6-9D57-A1CD30289087}" presName="rootConnector" presStyleLbl="node1" presStyleIdx="1" presStyleCnt="3"/>
      <dgm:spPr/>
    </dgm:pt>
    <dgm:pt modelId="{FA209D26-4076-4007-95AF-44AA5BC8740D}" type="pres">
      <dgm:prSet presAssocID="{44E8A9BB-D625-48F6-9D57-A1CD30289087}" presName="childShape" presStyleCnt="0"/>
      <dgm:spPr/>
    </dgm:pt>
    <dgm:pt modelId="{291115A2-BE97-4014-AC48-8A3A29D141A6}" type="pres">
      <dgm:prSet presAssocID="{FFC29815-3B36-4780-BD83-FCE9A23B9658}" presName="Name13" presStyleLbl="parChTrans1D2" presStyleIdx="2" presStyleCnt="6"/>
      <dgm:spPr/>
    </dgm:pt>
    <dgm:pt modelId="{2E68FAC6-1FD2-49A0-9B03-F527ABB521A2}" type="pres">
      <dgm:prSet presAssocID="{83979BC0-4F36-4201-9C05-A02BAE6B6F66}" presName="childText" presStyleLbl="bgAcc1" presStyleIdx="2" presStyleCnt="6">
        <dgm:presLayoutVars>
          <dgm:bulletEnabled val="1"/>
        </dgm:presLayoutVars>
      </dgm:prSet>
      <dgm:spPr/>
    </dgm:pt>
    <dgm:pt modelId="{405C748C-AB2E-41DB-B3DE-72072E412F36}" type="pres">
      <dgm:prSet presAssocID="{3D2A22B2-AC0F-4305-A471-9DD9F6CB0BD2}" presName="Name13" presStyleLbl="parChTrans1D2" presStyleIdx="3" presStyleCnt="6"/>
      <dgm:spPr/>
    </dgm:pt>
    <dgm:pt modelId="{7AE9AB51-162D-47A4-8A3D-BA3A06D89053}" type="pres">
      <dgm:prSet presAssocID="{F294362F-DBF6-4CD5-BA9C-F2CBD9C1515F}" presName="childText" presStyleLbl="bgAcc1" presStyleIdx="3" presStyleCnt="6">
        <dgm:presLayoutVars>
          <dgm:bulletEnabled val="1"/>
        </dgm:presLayoutVars>
      </dgm:prSet>
      <dgm:spPr/>
    </dgm:pt>
    <dgm:pt modelId="{A9B6D557-A2B4-476F-B966-D8F100F4BDE9}" type="pres">
      <dgm:prSet presAssocID="{77FAC629-FD74-4D54-8ABF-BA620BEFAB74}" presName="root" presStyleCnt="0"/>
      <dgm:spPr/>
    </dgm:pt>
    <dgm:pt modelId="{9C342244-8C70-4866-B26F-02F3FF806763}" type="pres">
      <dgm:prSet presAssocID="{77FAC629-FD74-4D54-8ABF-BA620BEFAB74}" presName="rootComposite" presStyleCnt="0"/>
      <dgm:spPr/>
    </dgm:pt>
    <dgm:pt modelId="{7D7FB1DA-A955-4D7B-BA4B-A08F28A04D00}" type="pres">
      <dgm:prSet presAssocID="{77FAC629-FD74-4D54-8ABF-BA620BEFAB74}" presName="rootText" presStyleLbl="node1" presStyleIdx="2" presStyleCnt="3"/>
      <dgm:spPr/>
    </dgm:pt>
    <dgm:pt modelId="{BBF8324D-1216-4815-A50E-0771759A78D9}" type="pres">
      <dgm:prSet presAssocID="{77FAC629-FD74-4D54-8ABF-BA620BEFAB74}" presName="rootConnector" presStyleLbl="node1" presStyleIdx="2" presStyleCnt="3"/>
      <dgm:spPr/>
    </dgm:pt>
    <dgm:pt modelId="{DFAD7E7F-27AB-4F6C-9E53-C78FF9A5184A}" type="pres">
      <dgm:prSet presAssocID="{77FAC629-FD74-4D54-8ABF-BA620BEFAB74}" presName="childShape" presStyleCnt="0"/>
      <dgm:spPr/>
    </dgm:pt>
    <dgm:pt modelId="{5239A8D0-FD88-4B60-97BD-4BAE8533F1B8}" type="pres">
      <dgm:prSet presAssocID="{8EAA73EF-F6EE-4551-B47C-66D57EDD1A78}" presName="Name13" presStyleLbl="parChTrans1D2" presStyleIdx="4" presStyleCnt="6"/>
      <dgm:spPr/>
    </dgm:pt>
    <dgm:pt modelId="{CA6A6394-C442-4F40-9642-EE22B92EB55E}" type="pres">
      <dgm:prSet presAssocID="{F6ADC272-C580-455D-96CC-05AEB156A217}" presName="childText" presStyleLbl="bgAcc1" presStyleIdx="4" presStyleCnt="6">
        <dgm:presLayoutVars>
          <dgm:bulletEnabled val="1"/>
        </dgm:presLayoutVars>
      </dgm:prSet>
      <dgm:spPr/>
    </dgm:pt>
    <dgm:pt modelId="{BEC5182F-3023-4877-A005-1509D8D7A1D0}" type="pres">
      <dgm:prSet presAssocID="{72E0E5CA-8B1B-47E0-965F-41F7A1398232}" presName="Name13" presStyleLbl="parChTrans1D2" presStyleIdx="5" presStyleCnt="6"/>
      <dgm:spPr/>
    </dgm:pt>
    <dgm:pt modelId="{BE2901B6-7C60-4BD1-BAE3-2CF913A87C4D}" type="pres">
      <dgm:prSet presAssocID="{3A40D9B0-EE61-4D12-A636-8AFCEFA52718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0A239713-7F28-4BC0-AB45-D5AE635FB68F}" type="presOf" srcId="{F294362F-DBF6-4CD5-BA9C-F2CBD9C1515F}" destId="{7AE9AB51-162D-47A4-8A3D-BA3A06D89053}" srcOrd="0" destOrd="0" presId="urn:microsoft.com/office/officeart/2005/8/layout/hierarchy3"/>
    <dgm:cxn modelId="{CAEACD14-1291-4E06-BC05-498123D1F50E}" srcId="{44E8A9BB-D625-48F6-9D57-A1CD30289087}" destId="{F294362F-DBF6-4CD5-BA9C-F2CBD9C1515F}" srcOrd="1" destOrd="0" parTransId="{3D2A22B2-AC0F-4305-A471-9DD9F6CB0BD2}" sibTransId="{0D7CADC5-ED7C-41B3-8B0B-EC6F40FFEEA7}"/>
    <dgm:cxn modelId="{64ED9C2B-E21C-48BB-850A-57E0ECA16708}" srcId="{44E8A9BB-D625-48F6-9D57-A1CD30289087}" destId="{83979BC0-4F36-4201-9C05-A02BAE6B6F66}" srcOrd="0" destOrd="0" parTransId="{FFC29815-3B36-4780-BD83-FCE9A23B9658}" sibTransId="{5B4C95CF-861C-4837-93DB-7756F93B67FE}"/>
    <dgm:cxn modelId="{BEBEB52D-8EBA-435F-8673-6A8D8A1CDB4D}" srcId="{186DA75D-AFAF-42D6-8FE7-0F289995F12F}" destId="{77FAC629-FD74-4D54-8ABF-BA620BEFAB74}" srcOrd="2" destOrd="0" parTransId="{EBF19EC9-C813-4F75-A0CC-5EFEDABFDF1C}" sibTransId="{B2418E09-B9CF-4C88-969D-C8D48CAE7BBC}"/>
    <dgm:cxn modelId="{9605BA37-C9E9-4585-AAE8-46FE3664BB8A}" type="presOf" srcId="{8EAA73EF-F6EE-4551-B47C-66D57EDD1A78}" destId="{5239A8D0-FD88-4B60-97BD-4BAE8533F1B8}" srcOrd="0" destOrd="0" presId="urn:microsoft.com/office/officeart/2005/8/layout/hierarchy3"/>
    <dgm:cxn modelId="{1BCC304A-E1C6-4AAE-B51D-F9864B124F37}" type="presOf" srcId="{CAD1B77F-5A8B-42A2-A456-ADD3C5CD9077}" destId="{83EDC1B9-2FB0-478C-AABD-25EFAB9CC5F9}" srcOrd="0" destOrd="0" presId="urn:microsoft.com/office/officeart/2005/8/layout/hierarchy3"/>
    <dgm:cxn modelId="{3263E84B-757B-4560-A75A-BAB3F09BD01B}" srcId="{77FAC629-FD74-4D54-8ABF-BA620BEFAB74}" destId="{3A40D9B0-EE61-4D12-A636-8AFCEFA52718}" srcOrd="1" destOrd="0" parTransId="{72E0E5CA-8B1B-47E0-965F-41F7A1398232}" sibTransId="{37D6AC5C-E5CB-4E51-B475-B3F59964B3F6}"/>
    <dgm:cxn modelId="{77131271-E72E-4310-9BF2-97CE31D79846}" type="presOf" srcId="{83979BC0-4F36-4201-9C05-A02BAE6B6F66}" destId="{2E68FAC6-1FD2-49A0-9B03-F527ABB521A2}" srcOrd="0" destOrd="0" presId="urn:microsoft.com/office/officeart/2005/8/layout/hierarchy3"/>
    <dgm:cxn modelId="{8D977352-6910-45A2-B2CB-34850C6F03B2}" type="presOf" srcId="{44E8A9BB-D625-48F6-9D57-A1CD30289087}" destId="{5F7BF9F0-D0F6-48DB-9315-BCAD93D98863}" srcOrd="0" destOrd="0" presId="urn:microsoft.com/office/officeart/2005/8/layout/hierarchy3"/>
    <dgm:cxn modelId="{4D40147B-60F7-46E7-9FB3-B69CDB57F984}" type="presOf" srcId="{186DA75D-AFAF-42D6-8FE7-0F289995F12F}" destId="{8A495227-CF53-42AC-8007-BFD4DFD0CC44}" srcOrd="0" destOrd="0" presId="urn:microsoft.com/office/officeart/2005/8/layout/hierarchy3"/>
    <dgm:cxn modelId="{5EB0617D-214C-47A8-BE74-A0E013B9BDA3}" type="presOf" srcId="{77FAC629-FD74-4D54-8ABF-BA620BEFAB74}" destId="{7D7FB1DA-A955-4D7B-BA4B-A08F28A04D00}" srcOrd="0" destOrd="0" presId="urn:microsoft.com/office/officeart/2005/8/layout/hierarchy3"/>
    <dgm:cxn modelId="{C999A580-E54A-422E-B8D0-FCE3C2B9EBF5}" type="presOf" srcId="{EEC82E0C-8ECB-478F-AE29-B07681BF6AC6}" destId="{68209ABA-58B1-4572-8D9A-7CBD92C91E9A}" srcOrd="0" destOrd="0" presId="urn:microsoft.com/office/officeart/2005/8/layout/hierarchy3"/>
    <dgm:cxn modelId="{B0DEF090-60CC-4781-BEF6-6120CE151B11}" type="presOf" srcId="{77FAC629-FD74-4D54-8ABF-BA620BEFAB74}" destId="{BBF8324D-1216-4815-A50E-0771759A78D9}" srcOrd="1" destOrd="0" presId="urn:microsoft.com/office/officeart/2005/8/layout/hierarchy3"/>
    <dgm:cxn modelId="{6895E4AA-B3A9-4485-A6EC-F7435EE28129}" type="presOf" srcId="{514B7AD6-9426-4E02-9F60-C7E0006422A3}" destId="{3858F9CD-7328-47D9-8357-FDCEB2557A67}" srcOrd="0" destOrd="0" presId="urn:microsoft.com/office/officeart/2005/8/layout/hierarchy3"/>
    <dgm:cxn modelId="{B87FA2AD-0B65-4568-B8F0-26F5839E02AB}" type="presOf" srcId="{F97A809B-09C0-4DB4-B537-4868ADF86FAA}" destId="{53CF3342-691B-465A-A5BB-DB6DE4F3BB43}" srcOrd="0" destOrd="0" presId="urn:microsoft.com/office/officeart/2005/8/layout/hierarchy3"/>
    <dgm:cxn modelId="{84B138B3-7935-4BF3-90FF-0C42201B73F1}" srcId="{514B7AD6-9426-4E02-9F60-C7E0006422A3}" destId="{CAD1B77F-5A8B-42A2-A456-ADD3C5CD9077}" srcOrd="1" destOrd="0" parTransId="{F97A809B-09C0-4DB4-B537-4868ADF86FAA}" sibTransId="{88DBE5A3-E048-4319-9F6B-88DF3C8E4848}"/>
    <dgm:cxn modelId="{8D1557BC-AC06-4E31-AB20-7C655A66455D}" type="presOf" srcId="{3A40D9B0-EE61-4D12-A636-8AFCEFA52718}" destId="{BE2901B6-7C60-4BD1-BAE3-2CF913A87C4D}" srcOrd="0" destOrd="0" presId="urn:microsoft.com/office/officeart/2005/8/layout/hierarchy3"/>
    <dgm:cxn modelId="{6E21B0C0-7F6A-4C97-99E8-FFA479F4C66E}" type="presOf" srcId="{514B7AD6-9426-4E02-9F60-C7E0006422A3}" destId="{DCFC3C22-8014-4323-9480-71A7783E5B78}" srcOrd="1" destOrd="0" presId="urn:microsoft.com/office/officeart/2005/8/layout/hierarchy3"/>
    <dgm:cxn modelId="{C82DE9C2-897F-4CE8-B300-F207BAC89440}" type="presOf" srcId="{FFC29815-3B36-4780-BD83-FCE9A23B9658}" destId="{291115A2-BE97-4014-AC48-8A3A29D141A6}" srcOrd="0" destOrd="0" presId="urn:microsoft.com/office/officeart/2005/8/layout/hierarchy3"/>
    <dgm:cxn modelId="{53EC58C4-9088-4AD1-AFF9-45454802E6EB}" type="presOf" srcId="{72E0E5CA-8B1B-47E0-965F-41F7A1398232}" destId="{BEC5182F-3023-4877-A005-1509D8D7A1D0}" srcOrd="0" destOrd="0" presId="urn:microsoft.com/office/officeart/2005/8/layout/hierarchy3"/>
    <dgm:cxn modelId="{3E9662CD-1C29-4FBE-BBF9-9DEE0C20F9DF}" type="presOf" srcId="{9DC6BC19-376D-4A7D-952F-8895DA80A5F9}" destId="{6EF95503-B20E-4BFD-B66B-FE1FE89ABDA3}" srcOrd="0" destOrd="0" presId="urn:microsoft.com/office/officeart/2005/8/layout/hierarchy3"/>
    <dgm:cxn modelId="{88E944CD-42F2-4A48-9EC7-CCAC0FCCE40D}" type="presOf" srcId="{F6ADC272-C580-455D-96CC-05AEB156A217}" destId="{CA6A6394-C442-4F40-9642-EE22B92EB55E}" srcOrd="0" destOrd="0" presId="urn:microsoft.com/office/officeart/2005/8/layout/hierarchy3"/>
    <dgm:cxn modelId="{B8C8A0D9-6834-46CD-B40A-432C2B42329B}" type="presOf" srcId="{44E8A9BB-D625-48F6-9D57-A1CD30289087}" destId="{0A0CA719-8B26-495F-8454-84EBAA63378C}" srcOrd="1" destOrd="0" presId="urn:microsoft.com/office/officeart/2005/8/layout/hierarchy3"/>
    <dgm:cxn modelId="{AE14E7E0-9FF2-40E8-B2C1-CE3C01E1B74D}" srcId="{77FAC629-FD74-4D54-8ABF-BA620BEFAB74}" destId="{F6ADC272-C580-455D-96CC-05AEB156A217}" srcOrd="0" destOrd="0" parTransId="{8EAA73EF-F6EE-4551-B47C-66D57EDD1A78}" sibTransId="{0C6EF99B-6D43-43FE-9118-AFFA74F47B6D}"/>
    <dgm:cxn modelId="{6C09CEE8-B60C-4EFB-8D04-F87B9A806288}" srcId="{186DA75D-AFAF-42D6-8FE7-0F289995F12F}" destId="{44E8A9BB-D625-48F6-9D57-A1CD30289087}" srcOrd="1" destOrd="0" parTransId="{3AC3659C-75B9-449B-94E6-526DB008160C}" sibTransId="{BEB8A639-F66E-49CC-A640-AD4357740A26}"/>
    <dgm:cxn modelId="{6BF8F4F0-804C-4EAC-BB63-0519BADD4E38}" srcId="{514B7AD6-9426-4E02-9F60-C7E0006422A3}" destId="{9DC6BC19-376D-4A7D-952F-8895DA80A5F9}" srcOrd="0" destOrd="0" parTransId="{EEC82E0C-8ECB-478F-AE29-B07681BF6AC6}" sibTransId="{76A75802-EB81-4F7D-A491-95020CA729B1}"/>
    <dgm:cxn modelId="{355589FB-2080-4D02-872F-1C4E80B7B0D8}" type="presOf" srcId="{3D2A22B2-AC0F-4305-A471-9DD9F6CB0BD2}" destId="{405C748C-AB2E-41DB-B3DE-72072E412F36}" srcOrd="0" destOrd="0" presId="urn:microsoft.com/office/officeart/2005/8/layout/hierarchy3"/>
    <dgm:cxn modelId="{E02BC6FB-DD8D-4BBE-861D-580EE3F90768}" srcId="{186DA75D-AFAF-42D6-8FE7-0F289995F12F}" destId="{514B7AD6-9426-4E02-9F60-C7E0006422A3}" srcOrd="0" destOrd="0" parTransId="{6E16D27D-DD84-4852-8B9D-2F918B8A4673}" sibTransId="{28F04801-1675-400A-9A5E-F77696D4ED54}"/>
    <dgm:cxn modelId="{770D6C59-FE2C-430F-946F-1E6F6ECCE0C8}" type="presParOf" srcId="{8A495227-CF53-42AC-8007-BFD4DFD0CC44}" destId="{84A62A23-8753-4551-8514-384C27D35C6C}" srcOrd="0" destOrd="0" presId="urn:microsoft.com/office/officeart/2005/8/layout/hierarchy3"/>
    <dgm:cxn modelId="{8BCEEA38-DCCB-4B0C-9452-996FFDC286AD}" type="presParOf" srcId="{84A62A23-8753-4551-8514-384C27D35C6C}" destId="{542EF840-97BB-48F5-BB8D-E5BE4E8126F3}" srcOrd="0" destOrd="0" presId="urn:microsoft.com/office/officeart/2005/8/layout/hierarchy3"/>
    <dgm:cxn modelId="{C17CD0BA-FBE9-46F9-84E9-409E91A0E60E}" type="presParOf" srcId="{542EF840-97BB-48F5-BB8D-E5BE4E8126F3}" destId="{3858F9CD-7328-47D9-8357-FDCEB2557A67}" srcOrd="0" destOrd="0" presId="urn:microsoft.com/office/officeart/2005/8/layout/hierarchy3"/>
    <dgm:cxn modelId="{425B3157-1347-4372-8C6D-C404B47CB140}" type="presParOf" srcId="{542EF840-97BB-48F5-BB8D-E5BE4E8126F3}" destId="{DCFC3C22-8014-4323-9480-71A7783E5B78}" srcOrd="1" destOrd="0" presId="urn:microsoft.com/office/officeart/2005/8/layout/hierarchy3"/>
    <dgm:cxn modelId="{13760AB2-FBE9-4F0B-BE57-4883D51E1701}" type="presParOf" srcId="{84A62A23-8753-4551-8514-384C27D35C6C}" destId="{0E8EB92B-7CA6-40EA-921C-A18F380D3DB2}" srcOrd="1" destOrd="0" presId="urn:microsoft.com/office/officeart/2005/8/layout/hierarchy3"/>
    <dgm:cxn modelId="{BAF7A16E-6442-442D-A916-33CD04E1B4FC}" type="presParOf" srcId="{0E8EB92B-7CA6-40EA-921C-A18F380D3DB2}" destId="{68209ABA-58B1-4572-8D9A-7CBD92C91E9A}" srcOrd="0" destOrd="0" presId="urn:microsoft.com/office/officeart/2005/8/layout/hierarchy3"/>
    <dgm:cxn modelId="{A3C7785D-3EF9-4D83-92B1-1D944792075F}" type="presParOf" srcId="{0E8EB92B-7CA6-40EA-921C-A18F380D3DB2}" destId="{6EF95503-B20E-4BFD-B66B-FE1FE89ABDA3}" srcOrd="1" destOrd="0" presId="urn:microsoft.com/office/officeart/2005/8/layout/hierarchy3"/>
    <dgm:cxn modelId="{2E29931A-4797-4FF9-A1DE-6819A57252FF}" type="presParOf" srcId="{0E8EB92B-7CA6-40EA-921C-A18F380D3DB2}" destId="{53CF3342-691B-465A-A5BB-DB6DE4F3BB43}" srcOrd="2" destOrd="0" presId="urn:microsoft.com/office/officeart/2005/8/layout/hierarchy3"/>
    <dgm:cxn modelId="{DF11B5C3-A0A8-407D-9A7E-64F9D16A07E1}" type="presParOf" srcId="{0E8EB92B-7CA6-40EA-921C-A18F380D3DB2}" destId="{83EDC1B9-2FB0-478C-AABD-25EFAB9CC5F9}" srcOrd="3" destOrd="0" presId="urn:microsoft.com/office/officeart/2005/8/layout/hierarchy3"/>
    <dgm:cxn modelId="{F1B13FFE-0021-486B-9444-1B4D1F08C7AB}" type="presParOf" srcId="{8A495227-CF53-42AC-8007-BFD4DFD0CC44}" destId="{606863B8-F418-4E2E-9489-BA8687A300A9}" srcOrd="1" destOrd="0" presId="urn:microsoft.com/office/officeart/2005/8/layout/hierarchy3"/>
    <dgm:cxn modelId="{D3597938-6DD5-4C09-AB22-A3D80FD43B4D}" type="presParOf" srcId="{606863B8-F418-4E2E-9489-BA8687A300A9}" destId="{4332408A-8F6F-46CA-BCA5-D80EDD654EEB}" srcOrd="0" destOrd="0" presId="urn:microsoft.com/office/officeart/2005/8/layout/hierarchy3"/>
    <dgm:cxn modelId="{A2D2E373-85FA-432E-B30E-629C6A63A0E3}" type="presParOf" srcId="{4332408A-8F6F-46CA-BCA5-D80EDD654EEB}" destId="{5F7BF9F0-D0F6-48DB-9315-BCAD93D98863}" srcOrd="0" destOrd="0" presId="urn:microsoft.com/office/officeart/2005/8/layout/hierarchy3"/>
    <dgm:cxn modelId="{FE6972F6-BDAC-431B-8386-B1A0BE0F9AD1}" type="presParOf" srcId="{4332408A-8F6F-46CA-BCA5-D80EDD654EEB}" destId="{0A0CA719-8B26-495F-8454-84EBAA63378C}" srcOrd="1" destOrd="0" presId="urn:microsoft.com/office/officeart/2005/8/layout/hierarchy3"/>
    <dgm:cxn modelId="{37BAC547-7B05-438F-8F03-A75D21D594B7}" type="presParOf" srcId="{606863B8-F418-4E2E-9489-BA8687A300A9}" destId="{FA209D26-4076-4007-95AF-44AA5BC8740D}" srcOrd="1" destOrd="0" presId="urn:microsoft.com/office/officeart/2005/8/layout/hierarchy3"/>
    <dgm:cxn modelId="{CC38CE13-7E80-4825-9871-11977439D26B}" type="presParOf" srcId="{FA209D26-4076-4007-95AF-44AA5BC8740D}" destId="{291115A2-BE97-4014-AC48-8A3A29D141A6}" srcOrd="0" destOrd="0" presId="urn:microsoft.com/office/officeart/2005/8/layout/hierarchy3"/>
    <dgm:cxn modelId="{967AE228-0DCB-45B0-9C1C-938C434B1941}" type="presParOf" srcId="{FA209D26-4076-4007-95AF-44AA5BC8740D}" destId="{2E68FAC6-1FD2-49A0-9B03-F527ABB521A2}" srcOrd="1" destOrd="0" presId="urn:microsoft.com/office/officeart/2005/8/layout/hierarchy3"/>
    <dgm:cxn modelId="{7F118580-3265-4A8F-846F-10AF11DA69FA}" type="presParOf" srcId="{FA209D26-4076-4007-95AF-44AA5BC8740D}" destId="{405C748C-AB2E-41DB-B3DE-72072E412F36}" srcOrd="2" destOrd="0" presId="urn:microsoft.com/office/officeart/2005/8/layout/hierarchy3"/>
    <dgm:cxn modelId="{8D1FC0BD-D607-4371-88E6-DDA3F3E0D598}" type="presParOf" srcId="{FA209D26-4076-4007-95AF-44AA5BC8740D}" destId="{7AE9AB51-162D-47A4-8A3D-BA3A06D89053}" srcOrd="3" destOrd="0" presId="urn:microsoft.com/office/officeart/2005/8/layout/hierarchy3"/>
    <dgm:cxn modelId="{81170D41-EB62-4792-A879-23D4F44896F1}" type="presParOf" srcId="{8A495227-CF53-42AC-8007-BFD4DFD0CC44}" destId="{A9B6D557-A2B4-476F-B966-D8F100F4BDE9}" srcOrd="2" destOrd="0" presId="urn:microsoft.com/office/officeart/2005/8/layout/hierarchy3"/>
    <dgm:cxn modelId="{089E4328-B54A-4EE8-82DD-94FE9BF66081}" type="presParOf" srcId="{A9B6D557-A2B4-476F-B966-D8F100F4BDE9}" destId="{9C342244-8C70-4866-B26F-02F3FF806763}" srcOrd="0" destOrd="0" presId="urn:microsoft.com/office/officeart/2005/8/layout/hierarchy3"/>
    <dgm:cxn modelId="{E922054D-8557-4D4E-A744-7C421FBDD7B0}" type="presParOf" srcId="{9C342244-8C70-4866-B26F-02F3FF806763}" destId="{7D7FB1DA-A955-4D7B-BA4B-A08F28A04D00}" srcOrd="0" destOrd="0" presId="urn:microsoft.com/office/officeart/2005/8/layout/hierarchy3"/>
    <dgm:cxn modelId="{28DF8095-398C-406A-B8ED-9D8A93D0E669}" type="presParOf" srcId="{9C342244-8C70-4866-B26F-02F3FF806763}" destId="{BBF8324D-1216-4815-A50E-0771759A78D9}" srcOrd="1" destOrd="0" presId="urn:microsoft.com/office/officeart/2005/8/layout/hierarchy3"/>
    <dgm:cxn modelId="{86613B84-C3E0-42DD-904D-9D623156707C}" type="presParOf" srcId="{A9B6D557-A2B4-476F-B966-D8F100F4BDE9}" destId="{DFAD7E7F-27AB-4F6C-9E53-C78FF9A5184A}" srcOrd="1" destOrd="0" presId="urn:microsoft.com/office/officeart/2005/8/layout/hierarchy3"/>
    <dgm:cxn modelId="{5246CAA9-180D-496E-923A-6DC9FC4F8B98}" type="presParOf" srcId="{DFAD7E7F-27AB-4F6C-9E53-C78FF9A5184A}" destId="{5239A8D0-FD88-4B60-97BD-4BAE8533F1B8}" srcOrd="0" destOrd="0" presId="urn:microsoft.com/office/officeart/2005/8/layout/hierarchy3"/>
    <dgm:cxn modelId="{E504F3B7-E926-42C3-99FE-0D8DD0981401}" type="presParOf" srcId="{DFAD7E7F-27AB-4F6C-9E53-C78FF9A5184A}" destId="{CA6A6394-C442-4F40-9642-EE22B92EB55E}" srcOrd="1" destOrd="0" presId="urn:microsoft.com/office/officeart/2005/8/layout/hierarchy3"/>
    <dgm:cxn modelId="{9D337203-F6DB-4640-850C-991F36C2D631}" type="presParOf" srcId="{DFAD7E7F-27AB-4F6C-9E53-C78FF9A5184A}" destId="{BEC5182F-3023-4877-A005-1509D8D7A1D0}" srcOrd="2" destOrd="0" presId="urn:microsoft.com/office/officeart/2005/8/layout/hierarchy3"/>
    <dgm:cxn modelId="{A0A4F3AA-848F-47CC-8084-8DBCF7609093}" type="presParOf" srcId="{DFAD7E7F-27AB-4F6C-9E53-C78FF9A5184A}" destId="{BE2901B6-7C60-4BD1-BAE3-2CF913A87C4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8F9CD-7328-47D9-8357-FDCEB2557A67}">
      <dsp:nvSpPr>
        <dsp:cNvPr id="0" name=""/>
        <dsp:cNvSpPr/>
      </dsp:nvSpPr>
      <dsp:spPr>
        <a:xfrm>
          <a:off x="710" y="118602"/>
          <a:ext cx="1661495" cy="830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Capofila</a:t>
          </a:r>
        </a:p>
      </dsp:txBody>
      <dsp:txXfrm>
        <a:off x="25042" y="142934"/>
        <a:ext cx="1612831" cy="782083"/>
      </dsp:txXfrm>
    </dsp:sp>
    <dsp:sp modelId="{68209ABA-58B1-4572-8D9A-7CBD92C91E9A}">
      <dsp:nvSpPr>
        <dsp:cNvPr id="0" name=""/>
        <dsp:cNvSpPr/>
      </dsp:nvSpPr>
      <dsp:spPr>
        <a:xfrm>
          <a:off x="166859" y="949350"/>
          <a:ext cx="166149" cy="623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60"/>
              </a:lnTo>
              <a:lnTo>
                <a:pt x="166149" y="623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95503-B20E-4BFD-B66B-FE1FE89ABDA3}">
      <dsp:nvSpPr>
        <dsp:cNvPr id="0" name=""/>
        <dsp:cNvSpPr/>
      </dsp:nvSpPr>
      <dsp:spPr>
        <a:xfrm>
          <a:off x="333009" y="1157037"/>
          <a:ext cx="1329196" cy="83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Responsabile attività/risultati e risorse</a:t>
          </a:r>
        </a:p>
      </dsp:txBody>
      <dsp:txXfrm>
        <a:off x="357341" y="1181369"/>
        <a:ext cx="1280532" cy="782083"/>
      </dsp:txXfrm>
    </dsp:sp>
    <dsp:sp modelId="{53CF3342-691B-465A-A5BB-DB6DE4F3BB43}">
      <dsp:nvSpPr>
        <dsp:cNvPr id="0" name=""/>
        <dsp:cNvSpPr/>
      </dsp:nvSpPr>
      <dsp:spPr>
        <a:xfrm>
          <a:off x="166859" y="949350"/>
          <a:ext cx="166149" cy="166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495"/>
              </a:lnTo>
              <a:lnTo>
                <a:pt x="166149" y="1661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DC1B9-2FB0-478C-AABD-25EFAB9CC5F9}">
      <dsp:nvSpPr>
        <dsp:cNvPr id="0" name=""/>
        <dsp:cNvSpPr/>
      </dsp:nvSpPr>
      <dsp:spPr>
        <a:xfrm>
          <a:off x="333009" y="2195471"/>
          <a:ext cx="1329196" cy="83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1 richiesta/anno</a:t>
          </a:r>
        </a:p>
      </dsp:txBody>
      <dsp:txXfrm>
        <a:off x="357341" y="2219803"/>
        <a:ext cx="1280532" cy="782083"/>
      </dsp:txXfrm>
    </dsp:sp>
    <dsp:sp modelId="{5F7BF9F0-D0F6-48DB-9315-BCAD93D98863}">
      <dsp:nvSpPr>
        <dsp:cNvPr id="0" name=""/>
        <dsp:cNvSpPr/>
      </dsp:nvSpPr>
      <dsp:spPr>
        <a:xfrm>
          <a:off x="2077579" y="118602"/>
          <a:ext cx="1661495" cy="830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Partner operativo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Ammesso da Regolamento</a:t>
          </a:r>
        </a:p>
      </dsp:txBody>
      <dsp:txXfrm>
        <a:off x="2101911" y="142934"/>
        <a:ext cx="1612831" cy="782083"/>
      </dsp:txXfrm>
    </dsp:sp>
    <dsp:sp modelId="{291115A2-BE97-4014-AC48-8A3A29D141A6}">
      <dsp:nvSpPr>
        <dsp:cNvPr id="0" name=""/>
        <dsp:cNvSpPr/>
      </dsp:nvSpPr>
      <dsp:spPr>
        <a:xfrm>
          <a:off x="2243728" y="949350"/>
          <a:ext cx="166149" cy="623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60"/>
              </a:lnTo>
              <a:lnTo>
                <a:pt x="166149" y="623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8FAC6-1FD2-49A0-9B03-F527ABB521A2}">
      <dsp:nvSpPr>
        <dsp:cNvPr id="0" name=""/>
        <dsp:cNvSpPr/>
      </dsp:nvSpPr>
      <dsp:spPr>
        <a:xfrm>
          <a:off x="2409878" y="1157037"/>
          <a:ext cx="1329196" cy="83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Quote di budget: SI</a:t>
          </a:r>
        </a:p>
      </dsp:txBody>
      <dsp:txXfrm>
        <a:off x="2434210" y="1181369"/>
        <a:ext cx="1280532" cy="782083"/>
      </dsp:txXfrm>
    </dsp:sp>
    <dsp:sp modelId="{405C748C-AB2E-41DB-B3DE-72072E412F36}">
      <dsp:nvSpPr>
        <dsp:cNvPr id="0" name=""/>
        <dsp:cNvSpPr/>
      </dsp:nvSpPr>
      <dsp:spPr>
        <a:xfrm>
          <a:off x="2243728" y="949350"/>
          <a:ext cx="166149" cy="166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495"/>
              </a:lnTo>
              <a:lnTo>
                <a:pt x="166149" y="1661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9AB51-162D-47A4-8A3D-BA3A06D89053}">
      <dsp:nvSpPr>
        <dsp:cNvPr id="0" name=""/>
        <dsp:cNvSpPr/>
      </dsp:nvSpPr>
      <dsp:spPr>
        <a:xfrm>
          <a:off x="2409878" y="2195471"/>
          <a:ext cx="1329196" cy="83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Può essere presente in più progetti</a:t>
          </a:r>
        </a:p>
      </dsp:txBody>
      <dsp:txXfrm>
        <a:off x="2434210" y="2219803"/>
        <a:ext cx="1280532" cy="782083"/>
      </dsp:txXfrm>
    </dsp:sp>
    <dsp:sp modelId="{7D7FB1DA-A955-4D7B-BA4B-A08F28A04D00}">
      <dsp:nvSpPr>
        <dsp:cNvPr id="0" name=""/>
        <dsp:cNvSpPr/>
      </dsp:nvSpPr>
      <dsp:spPr>
        <a:xfrm>
          <a:off x="4154448" y="118602"/>
          <a:ext cx="1661495" cy="830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Partner operativo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Escluso da Regolamento</a:t>
          </a:r>
        </a:p>
      </dsp:txBody>
      <dsp:txXfrm>
        <a:off x="4178780" y="142934"/>
        <a:ext cx="1612831" cy="782083"/>
      </dsp:txXfrm>
    </dsp:sp>
    <dsp:sp modelId="{5239A8D0-FD88-4B60-97BD-4BAE8533F1B8}">
      <dsp:nvSpPr>
        <dsp:cNvPr id="0" name=""/>
        <dsp:cNvSpPr/>
      </dsp:nvSpPr>
      <dsp:spPr>
        <a:xfrm>
          <a:off x="4320598" y="949350"/>
          <a:ext cx="166149" cy="623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60"/>
              </a:lnTo>
              <a:lnTo>
                <a:pt x="166149" y="623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A6394-C442-4F40-9642-EE22B92EB55E}">
      <dsp:nvSpPr>
        <dsp:cNvPr id="0" name=""/>
        <dsp:cNvSpPr/>
      </dsp:nvSpPr>
      <dsp:spPr>
        <a:xfrm>
          <a:off x="4486747" y="1157037"/>
          <a:ext cx="1329196" cy="83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Quote di budget: NO</a:t>
          </a:r>
        </a:p>
      </dsp:txBody>
      <dsp:txXfrm>
        <a:off x="4511079" y="1181369"/>
        <a:ext cx="1280532" cy="782083"/>
      </dsp:txXfrm>
    </dsp:sp>
    <dsp:sp modelId="{BEC5182F-3023-4877-A005-1509D8D7A1D0}">
      <dsp:nvSpPr>
        <dsp:cNvPr id="0" name=""/>
        <dsp:cNvSpPr/>
      </dsp:nvSpPr>
      <dsp:spPr>
        <a:xfrm>
          <a:off x="4320598" y="949350"/>
          <a:ext cx="166149" cy="166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495"/>
              </a:lnTo>
              <a:lnTo>
                <a:pt x="166149" y="1661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901B6-7C60-4BD1-BAE3-2CF913A87C4D}">
      <dsp:nvSpPr>
        <dsp:cNvPr id="0" name=""/>
        <dsp:cNvSpPr/>
      </dsp:nvSpPr>
      <dsp:spPr>
        <a:xfrm>
          <a:off x="4486747" y="2195471"/>
          <a:ext cx="1329196" cy="830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Century Gothic" panose="020B0502020202020204" pitchFamily="34" charset="0"/>
            </a:rPr>
            <a:t>Non può presentare richieste</a:t>
          </a:r>
        </a:p>
      </dsp:txBody>
      <dsp:txXfrm>
        <a:off x="4511079" y="2219803"/>
        <a:ext cx="1280532" cy="78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A7BC347-05B9-4739-AFEC-65FA07705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E88B21-5CA7-4330-8673-7B1690F43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DF16C0-97E4-464A-A497-DFE1DAC17129}" type="datetimeFigureOut">
              <a:rPr lang="it-IT"/>
              <a:pPr>
                <a:defRPr/>
              </a:pPr>
              <a:t>19/01/2026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CD3F33-1DD3-43C2-9896-00278BAB60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A338E7-0E0E-43FE-8236-21E297B9E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929C63-619A-4783-88D1-8DEEF7124B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9781D98-523F-4501-B4F2-25E597BEE9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18F241-31CB-42E4-844F-D4FC3E0530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755E96-79C2-4A07-9362-A149FCF374FE}" type="datetimeFigureOut">
              <a:rPr lang="it-IT"/>
              <a:pPr>
                <a:defRPr/>
              </a:pPr>
              <a:t>19/01/2026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E561C6C2-7973-4C49-B6A2-30B30D4178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1F02F96-FE7D-41DE-9508-1BE17569F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8764EE-0B2A-4F94-BBD2-A92C53016F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108E82-CD47-4D89-9940-FA1AEE1DC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6628F2-B11C-4C65-A3DD-64FA244C71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B01205D3-D022-4B2B-9A1E-2975E071E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51D4E033-764E-49F6-A90C-B8EB29BE98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B31E458C-1EDB-41BD-AF7A-17FAE2328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2E3735-AE45-4AFA-9689-E1FC1657995D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468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437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3352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012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* Eccetto </a:t>
            </a:r>
            <a:r>
              <a:rPr lang="it-IT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cooperative e le imprese sociali che possono essere sostenute fin dalla loro costituzione per favorirne l’avvio e lo sviluppo, purché ci sia un forte co-finanziamento da parte di altri soggetti donatori/finanziatori che deve essere certificato dall’Ente richiedente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6628F2-B11C-4C65-A3DD-64FA244C71F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8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750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767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4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468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6628F2-B11C-4C65-A3DD-64FA244C71F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4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6628F2-B11C-4C65-A3DD-64FA244C71F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8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628F2-B11C-4C65-A3DD-64FA244C71F2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932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6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8C47D31-D97F-4B2A-B13F-B4A5A184C0B5}"/>
              </a:ext>
            </a:extLst>
          </p:cNvPr>
          <p:cNvSpPr txBox="1">
            <a:spLocks/>
          </p:cNvSpPr>
          <p:nvPr userDrawn="1"/>
        </p:nvSpPr>
        <p:spPr>
          <a:xfrm>
            <a:off x="8461375" y="134938"/>
            <a:ext cx="414338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DBB03D0-6D38-4F47-A530-7648865D7087}" type="slidenum">
              <a:rPr lang="it-IT" altLang="it-IT" sz="1000" b="1" smtClean="0">
                <a:solidFill>
                  <a:srgbClr val="003A79"/>
                </a:solidFill>
                <a:latin typeface="Century Gothic" panose="020B0502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it-IT" sz="1000" b="1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7988" y="280988"/>
            <a:ext cx="7772400" cy="40878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>
                <a:solidFill>
                  <a:srgbClr val="003A79"/>
                </a:solidFill>
                <a:latin typeface="Century Gothic" pitchFamily="34" charset="0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407988" y="719138"/>
            <a:ext cx="6645275" cy="5619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037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A4A9D21-CD56-45EC-AD9B-EC9A4A83F3E9}"/>
              </a:ext>
            </a:extLst>
          </p:cNvPr>
          <p:cNvSpPr txBox="1">
            <a:spLocks/>
          </p:cNvSpPr>
          <p:nvPr userDrawn="1"/>
        </p:nvSpPr>
        <p:spPr>
          <a:xfrm>
            <a:off x="8461375" y="134938"/>
            <a:ext cx="414338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E5B0735-339F-47A3-B358-5879BB785641}" type="slidenum">
              <a:rPr lang="it-IT" altLang="it-IT" sz="1000" b="1" smtClean="0">
                <a:solidFill>
                  <a:srgbClr val="003A79"/>
                </a:solidFill>
                <a:latin typeface="Century Gothic" panose="020B0502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it-IT" sz="1000" b="1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629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C252FF49-8670-491F-B2C7-A2E9FB67517B}"/>
              </a:ext>
            </a:extLst>
          </p:cNvPr>
          <p:cNvSpPr txBox="1">
            <a:spLocks/>
          </p:cNvSpPr>
          <p:nvPr userDrawn="1"/>
        </p:nvSpPr>
        <p:spPr>
          <a:xfrm>
            <a:off x="8461375" y="134938"/>
            <a:ext cx="414338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AE65BB8-75A1-487A-9ACC-6F07C561BCE5}" type="slidenum">
              <a:rPr lang="it-IT" altLang="it-IT" sz="1000" b="1">
                <a:solidFill>
                  <a:srgbClr val="003A79"/>
                </a:solidFill>
                <a:latin typeface="Century Gothic" panose="020B0502020202020204" pitchFamily="34" charset="0"/>
              </a:rPr>
              <a:pPr algn="r" eaLnBrk="1" hangingPunct="1"/>
              <a:t>‹N›</a:t>
            </a:fld>
            <a:endParaRPr lang="it-IT" altLang="it-IT" sz="1000" b="1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4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D09E3B78-CD5B-45A2-8139-699B9396A6BA}"/>
              </a:ext>
            </a:extLst>
          </p:cNvPr>
          <p:cNvSpPr/>
          <p:nvPr userDrawn="1"/>
        </p:nvSpPr>
        <p:spPr>
          <a:xfrm rot="20686196">
            <a:off x="-1588" y="-606425"/>
            <a:ext cx="4613276" cy="1233488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213009 w 9805231"/>
              <a:gd name="connsiteY0" fmla="*/ 0 h 1920782"/>
              <a:gd name="connsiteX1" fmla="*/ 9232007 w 9805231"/>
              <a:gd name="connsiteY1" fmla="*/ 1801249 h 1920782"/>
              <a:gd name="connsiteX2" fmla="*/ 9805231 w 9805231"/>
              <a:gd name="connsiteY2" fmla="*/ 1920782 h 1920782"/>
              <a:gd name="connsiteX3" fmla="*/ 1 w 9805231"/>
              <a:gd name="connsiteY3" fmla="*/ 1720658 h 1920782"/>
              <a:gd name="connsiteX4" fmla="*/ 213009 w 9805231"/>
              <a:gd name="connsiteY4" fmla="*/ 0 h 1920782"/>
              <a:gd name="connsiteX0" fmla="*/ 183037 w 9775259"/>
              <a:gd name="connsiteY0" fmla="*/ 0 h 1920782"/>
              <a:gd name="connsiteX1" fmla="*/ 9202035 w 9775259"/>
              <a:gd name="connsiteY1" fmla="*/ 1801249 h 1920782"/>
              <a:gd name="connsiteX2" fmla="*/ 9775259 w 9775259"/>
              <a:gd name="connsiteY2" fmla="*/ 1920782 h 1920782"/>
              <a:gd name="connsiteX3" fmla="*/ 0 w 9775259"/>
              <a:gd name="connsiteY3" fmla="*/ 1500030 h 1920782"/>
              <a:gd name="connsiteX4" fmla="*/ 183037 w 9775259"/>
              <a:gd name="connsiteY4" fmla="*/ 0 h 1920782"/>
              <a:gd name="connsiteX0" fmla="*/ 126790 w 9719012"/>
              <a:gd name="connsiteY0" fmla="*/ 0 h 1920782"/>
              <a:gd name="connsiteX1" fmla="*/ 9145788 w 9719012"/>
              <a:gd name="connsiteY1" fmla="*/ 1801249 h 1920782"/>
              <a:gd name="connsiteX2" fmla="*/ 9719012 w 9719012"/>
              <a:gd name="connsiteY2" fmla="*/ 1920782 h 1920782"/>
              <a:gd name="connsiteX3" fmla="*/ 0 w 9719012"/>
              <a:gd name="connsiteY3" fmla="*/ 1384324 h 1920782"/>
              <a:gd name="connsiteX4" fmla="*/ 126790 w 9719012"/>
              <a:gd name="connsiteY4" fmla="*/ 0 h 1920782"/>
              <a:gd name="connsiteX0" fmla="*/ 114801 w 9719012"/>
              <a:gd name="connsiteY0" fmla="*/ 0 h 1918151"/>
              <a:gd name="connsiteX1" fmla="*/ 9145788 w 9719012"/>
              <a:gd name="connsiteY1" fmla="*/ 1798618 h 1918151"/>
              <a:gd name="connsiteX2" fmla="*/ 9719012 w 9719012"/>
              <a:gd name="connsiteY2" fmla="*/ 1918151 h 1918151"/>
              <a:gd name="connsiteX3" fmla="*/ 0 w 9719012"/>
              <a:gd name="connsiteY3" fmla="*/ 1381693 h 1918151"/>
              <a:gd name="connsiteX4" fmla="*/ 114801 w 9719012"/>
              <a:gd name="connsiteY4" fmla="*/ 0 h 1918151"/>
              <a:gd name="connsiteX0" fmla="*/ 114800 w 9719012"/>
              <a:gd name="connsiteY0" fmla="*/ 0 h 1918151"/>
              <a:gd name="connsiteX1" fmla="*/ 9145788 w 9719012"/>
              <a:gd name="connsiteY1" fmla="*/ 1798618 h 1918151"/>
              <a:gd name="connsiteX2" fmla="*/ 9719012 w 9719012"/>
              <a:gd name="connsiteY2" fmla="*/ 1918151 h 1918151"/>
              <a:gd name="connsiteX3" fmla="*/ 0 w 9719012"/>
              <a:gd name="connsiteY3" fmla="*/ 1381693 h 1918151"/>
              <a:gd name="connsiteX4" fmla="*/ 114800 w 9719012"/>
              <a:gd name="connsiteY4" fmla="*/ 0 h 1918151"/>
              <a:gd name="connsiteX0" fmla="*/ 193030 w 9719012"/>
              <a:gd name="connsiteY0" fmla="*/ 0 h 1902527"/>
              <a:gd name="connsiteX1" fmla="*/ 9145788 w 9719012"/>
              <a:gd name="connsiteY1" fmla="*/ 1782994 h 1902527"/>
              <a:gd name="connsiteX2" fmla="*/ 9719012 w 9719012"/>
              <a:gd name="connsiteY2" fmla="*/ 1902527 h 1902527"/>
              <a:gd name="connsiteX3" fmla="*/ 0 w 9719012"/>
              <a:gd name="connsiteY3" fmla="*/ 1366069 h 1902527"/>
              <a:gd name="connsiteX4" fmla="*/ 193030 w 9719012"/>
              <a:gd name="connsiteY4" fmla="*/ 0 h 1902527"/>
              <a:gd name="connsiteX0" fmla="*/ 193030 w 10621430"/>
              <a:gd name="connsiteY0" fmla="*/ 0 h 2082758"/>
              <a:gd name="connsiteX1" fmla="*/ 9145788 w 10621430"/>
              <a:gd name="connsiteY1" fmla="*/ 1782994 h 2082758"/>
              <a:gd name="connsiteX2" fmla="*/ 10621430 w 10621430"/>
              <a:gd name="connsiteY2" fmla="*/ 2082759 h 2082758"/>
              <a:gd name="connsiteX3" fmla="*/ 0 w 10621430"/>
              <a:gd name="connsiteY3" fmla="*/ 1366069 h 2082758"/>
              <a:gd name="connsiteX4" fmla="*/ 193030 w 10621430"/>
              <a:gd name="connsiteY4" fmla="*/ 0 h 2082758"/>
              <a:gd name="connsiteX0" fmla="*/ 193030 w 10621432"/>
              <a:gd name="connsiteY0" fmla="*/ 0 h 2082759"/>
              <a:gd name="connsiteX1" fmla="*/ 10621431 w 10621432"/>
              <a:gd name="connsiteY1" fmla="*/ 2082758 h 2082759"/>
              <a:gd name="connsiteX2" fmla="*/ 10621430 w 10621432"/>
              <a:gd name="connsiteY2" fmla="*/ 2082759 h 2082759"/>
              <a:gd name="connsiteX3" fmla="*/ 0 w 10621432"/>
              <a:gd name="connsiteY3" fmla="*/ 1366069 h 2082759"/>
              <a:gd name="connsiteX4" fmla="*/ 193030 w 10621432"/>
              <a:gd name="connsiteY4" fmla="*/ 0 h 208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1432" h="2082759">
                <a:moveTo>
                  <a:pt x="193030" y="0"/>
                </a:moveTo>
                <a:lnTo>
                  <a:pt x="10621431" y="2082758"/>
                </a:lnTo>
                <a:lnTo>
                  <a:pt x="10621430" y="2082759"/>
                </a:lnTo>
                <a:lnTo>
                  <a:pt x="0" y="1366069"/>
                </a:lnTo>
                <a:lnTo>
                  <a:pt x="193030" y="0"/>
                </a:lnTo>
                <a:close/>
              </a:path>
            </a:pathLst>
          </a:custGeom>
          <a:solidFill>
            <a:srgbClr val="003A7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600"/>
          </a:p>
        </p:txBody>
      </p:sp>
      <p:pic>
        <p:nvPicPr>
          <p:cNvPr id="1027" name="Immagine 2">
            <a:extLst>
              <a:ext uri="{FF2B5EF4-FFF2-40B4-BE49-F238E27FC236}">
                <a16:creationId xmlns:a16="http://schemas.microsoft.com/office/drawing/2014/main" id="{B195EF96-3F43-462A-B736-DD9ED9037D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735138"/>
            <a:ext cx="1362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magine 4" descr="INTESA_SANPAOLO white.png">
            <a:extLst>
              <a:ext uri="{FF2B5EF4-FFF2-40B4-BE49-F238E27FC236}">
                <a16:creationId xmlns:a16="http://schemas.microsoft.com/office/drawing/2014/main" id="{D42EB025-6407-41FC-B863-89DA0ABDA95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30400"/>
            <a:ext cx="34528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9" descr="INTESA_SANPAOLO white.png">
            <a:extLst>
              <a:ext uri="{FF2B5EF4-FFF2-40B4-BE49-F238E27FC236}">
                <a16:creationId xmlns:a16="http://schemas.microsoft.com/office/drawing/2014/main" id="{37176F9F-FFA5-4733-B33A-92F76F01F3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733925"/>
            <a:ext cx="15573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magine 14">
            <a:extLst>
              <a:ext uri="{FF2B5EF4-FFF2-40B4-BE49-F238E27FC236}">
                <a16:creationId xmlns:a16="http://schemas.microsoft.com/office/drawing/2014/main" id="{4618BD1F-1F10-4559-B095-98234E5ED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614863"/>
            <a:ext cx="7191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fondobeneficenza@intesasanpaolo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>
            <a:extLst>
              <a:ext uri="{FF2B5EF4-FFF2-40B4-BE49-F238E27FC236}">
                <a16:creationId xmlns:a16="http://schemas.microsoft.com/office/drawing/2014/main" id="{913FB67E-2E62-46B6-BB3B-D44B31493231}"/>
              </a:ext>
            </a:extLst>
          </p:cNvPr>
          <p:cNvSpPr txBox="1">
            <a:spLocks/>
          </p:cNvSpPr>
          <p:nvPr/>
        </p:nvSpPr>
        <p:spPr>
          <a:xfrm>
            <a:off x="1619251" y="2848359"/>
            <a:ext cx="3788322" cy="483366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Linee Guida 2025-2026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26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1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16 gennaio 2026 – «Bandi alle ciance 2026»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t-IT" sz="1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                                                                                                                                    </a:t>
            </a:r>
            <a:endParaRPr lang="it-IT" sz="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7396E7-6BA0-472F-8698-F9D7BA50A79D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1343025" indent="-1343025"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FOCUS 2 – Valorizzazione delle potenzialità dell’Italia Meridionale  e insulare</a:t>
            </a: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1CA1075-EF94-40E5-B657-7E9F1F0E0E5E}"/>
              </a:ext>
            </a:extLst>
          </p:cNvPr>
          <p:cNvSpPr txBox="1">
            <a:spLocks/>
          </p:cNvSpPr>
          <p:nvPr/>
        </p:nvSpPr>
        <p:spPr>
          <a:xfrm>
            <a:off x="398463" y="765175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3B0978-7779-0C11-2168-ACBB441C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90" y="1084511"/>
            <a:ext cx="1184098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744F93-A14E-B8BD-ECF3-8FEC8496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98" y="1091078"/>
            <a:ext cx="1185229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D7768A8-3AB6-3698-00BF-AF228560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1097646"/>
            <a:ext cx="1184098" cy="11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6">
            <a:extLst>
              <a:ext uri="{FF2B5EF4-FFF2-40B4-BE49-F238E27FC236}">
                <a16:creationId xmlns:a16="http://schemas.microsoft.com/office/drawing/2014/main" id="{59FEB6E8-ED60-CE8F-5B7F-27D8B89E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91" y="1091078"/>
            <a:ext cx="1187844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3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DB256A5-3718-1BCD-EBF1-D2457EBE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87" y="1091079"/>
            <a:ext cx="1184098" cy="118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C93339EC-9774-3837-F7B2-F70F24F6E1E8}"/>
              </a:ext>
            </a:extLst>
          </p:cNvPr>
          <p:cNvSpPr/>
          <p:nvPr/>
        </p:nvSpPr>
        <p:spPr>
          <a:xfrm rot="10800000">
            <a:off x="4572000" y="2382552"/>
            <a:ext cx="2523980" cy="20579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B170B0D-41E9-AD95-7BD0-A5FC9A183806}"/>
              </a:ext>
            </a:extLst>
          </p:cNvPr>
          <p:cNvSpPr txBox="1"/>
          <p:nvPr/>
        </p:nvSpPr>
        <p:spPr>
          <a:xfrm>
            <a:off x="1230456" y="2831812"/>
            <a:ext cx="6390122" cy="144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163513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Contrasto alla dispersione scolastica </a:t>
            </a:r>
            <a:r>
              <a:rPr lang="it-IT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affinché i bambini e i giovani abbiano pari opportunità di formazione e di crescita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163513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Sviluppo delle aree interne </a:t>
            </a:r>
            <a:r>
              <a:rPr lang="it-IT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 contrastare lo spopolamento e promuovere lo sviluppo economico e sociale di queste zone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163513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Sostegno all'imprenditoria giovanile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ADCBC02-F4C0-9997-8F78-7F8B0D0C35CE}"/>
              </a:ext>
            </a:extLst>
          </p:cNvPr>
          <p:cNvSpPr/>
          <p:nvPr/>
        </p:nvSpPr>
        <p:spPr>
          <a:xfrm>
            <a:off x="713509" y="2630340"/>
            <a:ext cx="7723909" cy="1934733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285B3-16C8-BA43-3AAB-BDC762BE4A01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1343025" marR="0" lvl="0" indent="-134302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Arial"/>
              </a:rPr>
              <a:t>FOCUS 2 – Valorizzazione delle potenzialità dell’Italia Meridionale  e insulare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3A79"/>
              </a:solidFill>
              <a:effectLst/>
              <a:uLnTx/>
              <a:uFillTx/>
              <a:latin typeface="Century Gothic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E59B2E-891D-0AE9-51C9-10F42FACB4CC}"/>
              </a:ext>
            </a:extLst>
          </p:cNvPr>
          <p:cNvSpPr txBox="1"/>
          <p:nvPr/>
        </p:nvSpPr>
        <p:spPr>
          <a:xfrm>
            <a:off x="402375" y="1155799"/>
            <a:ext cx="8179200" cy="3234154"/>
          </a:xfrm>
          <a:prstGeom prst="roundRect">
            <a:avLst>
              <a:gd name="adj" fmla="val 23513"/>
            </a:avLst>
          </a:prstGeom>
          <a:ln w="19050">
            <a:solidFill>
              <a:srgbClr val="003A79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1792288" marR="0" lvl="0" indent="-187325" algn="l" defTabSz="460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approccio strategico e innovativo</a:t>
            </a:r>
          </a:p>
          <a:p>
            <a:pPr marL="1792288" marR="0" lvl="0" indent="-187325" algn="l" defTabSz="460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valorizzazione e coinvolgimento attivo delle persone</a:t>
            </a:r>
          </a:p>
          <a:p>
            <a:pPr marL="1792288" marR="0" lvl="0" indent="-187325" algn="l" defTabSz="460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focus su persone in condizione di fragilità socioeconomica</a:t>
            </a:r>
          </a:p>
          <a:p>
            <a:pPr marL="1792288" marR="0" lvl="0" indent="-187325" algn="l" defTabSz="460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attenzione ai giovani</a:t>
            </a:r>
          </a:p>
          <a:p>
            <a:pPr marL="1792288" marR="0" lvl="0" indent="-187325" algn="l" defTabSz="460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innovazione sociale</a:t>
            </a:r>
          </a:p>
          <a:p>
            <a:pPr marL="1792288" marR="0" lvl="0" indent="-187325" algn="l" defTabSz="4603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sostenibilità ambientale</a:t>
            </a:r>
          </a:p>
          <a:p>
            <a:pPr marL="174625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None/>
              <a:tabLst>
                <a:tab pos="228600" algn="l"/>
              </a:tabLst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</a:endParaRP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</a:endParaRPr>
          </a:p>
        </p:txBody>
      </p:sp>
      <p:pic>
        <p:nvPicPr>
          <p:cNvPr id="1026" name="Picture 2" descr="Vettori e Illustrazioni di Innovazione con download gratuito | Freepik">
            <a:extLst>
              <a:ext uri="{FF2B5EF4-FFF2-40B4-BE49-F238E27FC236}">
                <a16:creationId xmlns:a16="http://schemas.microsoft.com/office/drawing/2014/main" id="{8E997522-54B2-DE8F-6F6D-7D0255D9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5" y="1489363"/>
            <a:ext cx="1198592" cy="9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egno dell'illustrazione con i giovani | Vettore Gratis">
            <a:extLst>
              <a:ext uri="{FF2B5EF4-FFF2-40B4-BE49-F238E27FC236}">
                <a16:creationId xmlns:a16="http://schemas.microsoft.com/office/drawing/2014/main" id="{EF5FCFEB-5A5E-581C-1CEE-43B486DB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8" y="3184550"/>
            <a:ext cx="1500970" cy="9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ntribuire allo sviluppo sostenibile con i supermercati della tua città">
            <a:extLst>
              <a:ext uri="{FF2B5EF4-FFF2-40B4-BE49-F238E27FC236}">
                <a16:creationId xmlns:a16="http://schemas.microsoft.com/office/drawing/2014/main" id="{A16B383F-9F9D-C6C9-5BAA-B171E4F3E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/>
          <a:stretch/>
        </p:blipFill>
        <p:spPr bwMode="auto">
          <a:xfrm>
            <a:off x="6179126" y="2576272"/>
            <a:ext cx="1788967" cy="14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9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D510279-0DE1-427D-B415-235CB46BFBD8}"/>
              </a:ext>
            </a:extLst>
          </p:cNvPr>
          <p:cNvSpPr txBox="1">
            <a:spLocks/>
          </p:cNvSpPr>
          <p:nvPr/>
        </p:nvSpPr>
        <p:spPr>
          <a:xfrm>
            <a:off x="398463" y="946600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298E7A-A545-42A6-AF39-C13955156D67}"/>
              </a:ext>
            </a:extLst>
          </p:cNvPr>
          <p:cNvSpPr txBox="1"/>
          <p:nvPr/>
        </p:nvSpPr>
        <p:spPr>
          <a:xfrm>
            <a:off x="420916" y="1190446"/>
            <a:ext cx="8178800" cy="3340775"/>
          </a:xfrm>
          <a:prstGeom prst="roundRect">
            <a:avLst>
              <a:gd name="adj" fmla="val 23513"/>
            </a:avLst>
          </a:prstGeom>
          <a:ln w="19050">
            <a:solidFill>
              <a:srgbClr val="003A79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bIns="0" numCol="2">
            <a:spAutoFit/>
          </a:bodyPr>
          <a:lstStyle/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Supporto psicologico per studenti con BES, DSA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Sviluppo competenze umanistiche e STEM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Processi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educativi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innovativi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 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Sviluppo soft skill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Formazione su affettività e intelligenza emotiva e  sostenibilità ambientale 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Social housing, co-working, centri di partecipazione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Sviluppo di Cooperative di Comunità e riqualificazione territoriale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Sviluppo sostenibile delle risorse naturali e potenziamento dell’attività turistica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Formazione su imprenditorialità e autoimprenditorialità per giovani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Capacity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 building per organizzazioni non profit under 35 </a:t>
            </a:r>
          </a:p>
          <a:p>
            <a:pPr marL="361950" marR="0" lvl="0" indent="-18732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Progetti di imprese sociali under 35 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8CB22C8-E012-47BF-9F37-DB429F17FC22}"/>
              </a:ext>
            </a:extLst>
          </p:cNvPr>
          <p:cNvSpPr/>
          <p:nvPr/>
        </p:nvSpPr>
        <p:spPr>
          <a:xfrm>
            <a:off x="2475369" y="961461"/>
            <a:ext cx="4069894" cy="434905"/>
          </a:xfrm>
          <a:prstGeom prst="roundRect">
            <a:avLst>
              <a:gd name="adj" fmla="val 371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Alcuni esempi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41E6D86-851D-DE6D-5EE1-D5DD4476A76B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1343025" marR="0" lvl="0" indent="-134302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Arial"/>
              </a:rPr>
              <a:t>FOCUS 2 – Valorizzazione delle potenzialità dell’Italia Meridionale  e insulare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3A79"/>
              </a:solidFill>
              <a:effectLst/>
              <a:uLnTx/>
              <a:uFillTx/>
              <a:latin typeface="Century Gothic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89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E70FF-0284-4039-9303-73B60D053669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FOCUS 3 – Inclusione sociale di migranti e rifugiati</a:t>
            </a:r>
          </a:p>
          <a:p>
            <a:pPr eaLnBrk="1" hangingPunct="1">
              <a:defRPr/>
            </a:pPr>
            <a:r>
              <a:rPr lang="it-IT" altLang="it-IT" sz="28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</a:t>
            </a: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5D2F064-42B7-4CA5-BCFA-CA55C3D74417}"/>
              </a:ext>
            </a:extLst>
          </p:cNvPr>
          <p:cNvSpPr txBox="1">
            <a:spLocks/>
          </p:cNvSpPr>
          <p:nvPr/>
        </p:nvSpPr>
        <p:spPr>
          <a:xfrm>
            <a:off x="398463" y="765175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3A94B5B9-9764-4766-B781-E0FFE1EA5CD5}"/>
              </a:ext>
            </a:extLst>
          </p:cNvPr>
          <p:cNvSpPr/>
          <p:nvPr/>
        </p:nvSpPr>
        <p:spPr>
          <a:xfrm rot="10800000">
            <a:off x="3193469" y="2376054"/>
            <a:ext cx="2523980" cy="20579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A94211-BFCE-A51B-D347-7BF20236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90" y="1070652"/>
            <a:ext cx="1184098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60D134-C96A-4F48-1CD2-7BE251CF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98" y="1077219"/>
            <a:ext cx="1185229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D623D4-D184-CE89-569D-4B5037DC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1083787"/>
            <a:ext cx="1184098" cy="11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6">
            <a:extLst>
              <a:ext uri="{FF2B5EF4-FFF2-40B4-BE49-F238E27FC236}">
                <a16:creationId xmlns:a16="http://schemas.microsoft.com/office/drawing/2014/main" id="{9D8BBF9B-0CDB-138E-A83D-2EBE293E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91" y="1077219"/>
            <a:ext cx="1187844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3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9172041-0B66-A119-A34E-37D6A9CE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87" y="1077220"/>
            <a:ext cx="1184098" cy="118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3085C3-B5B3-C321-08FB-BE5ED19685EE}"/>
              </a:ext>
            </a:extLst>
          </p:cNvPr>
          <p:cNvSpPr txBox="1"/>
          <p:nvPr/>
        </p:nvSpPr>
        <p:spPr>
          <a:xfrm>
            <a:off x="1219772" y="2858861"/>
            <a:ext cx="6471373" cy="144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0" indent="-180975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•	</a:t>
            </a:r>
            <a:r>
              <a:rPr lang="it-IT" sz="1200" b="1" dirty="0">
                <a:latin typeface="Century Gothic" panose="020B0502020202020204" pitchFamily="34" charset="0"/>
              </a:rPr>
              <a:t>Accoglienza e inclusione </a:t>
            </a:r>
            <a:r>
              <a:rPr lang="it-IT" sz="1200" dirty="0">
                <a:latin typeface="Century Gothic" panose="020B0502020202020204" pitchFamily="34" charset="0"/>
              </a:rPr>
              <a:t>per ridurre la marginalizzazione, le tensioni sociali e fenomeni come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la xenofobia e il razzismo</a:t>
            </a:r>
          </a:p>
          <a:p>
            <a:pPr marL="450850" marR="0" lvl="0" indent="-180975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•	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Istruzione e formazione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per superare le barriere linguistiche e culturali</a:t>
            </a:r>
          </a:p>
          <a:p>
            <a:pPr marL="450850" marR="0" lvl="0" indent="-180975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•	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Inserimento lavorativo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per consentire a migranti e rifugiati di esprimere appieno il proprio potenziale, anche intellettuale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5143C96-C2F4-E87A-2A3B-BF20EAD03672}"/>
              </a:ext>
            </a:extLst>
          </p:cNvPr>
          <p:cNvSpPr/>
          <p:nvPr/>
        </p:nvSpPr>
        <p:spPr>
          <a:xfrm>
            <a:off x="713509" y="2630340"/>
            <a:ext cx="7723909" cy="1934733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055D272-1100-471C-8DB3-2FE5FD22259A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FOCUS 3 – Inclusione sociale di migranti e rifugiati</a:t>
            </a:r>
          </a:p>
          <a:p>
            <a:pPr eaLnBrk="1" hangingPunct="1">
              <a:defRPr/>
            </a:pPr>
            <a:r>
              <a:rPr lang="it-IT" altLang="it-IT" sz="28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</a:t>
            </a: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0108E4-672E-9556-91EE-F958BB8FED8F}"/>
              </a:ext>
            </a:extLst>
          </p:cNvPr>
          <p:cNvSpPr txBox="1"/>
          <p:nvPr/>
        </p:nvSpPr>
        <p:spPr>
          <a:xfrm>
            <a:off x="402375" y="1155799"/>
            <a:ext cx="8179200" cy="2914293"/>
          </a:xfrm>
          <a:prstGeom prst="roundRect">
            <a:avLst>
              <a:gd name="adj" fmla="val 23513"/>
            </a:avLst>
          </a:prstGeom>
          <a:ln w="19050">
            <a:solidFill>
              <a:srgbClr val="003A79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beneficiari in stato di fragilità sociale, economica, psicologica e linguistica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riaffermazione della dignità e attivazione del potenziale umano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soggetti attivi della società civile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partenariato con associazioni specifiche di migranti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prese in carico di lungo termine 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confronto tra Enti (</a:t>
            </a:r>
            <a:r>
              <a:rPr lang="it-IT" sz="1100" i="1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best practice</a:t>
            </a: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, criticità, soluzioni)</a:t>
            </a:r>
          </a:p>
          <a:p>
            <a:pPr marL="174625" algn="just" eaLnBrk="1" fontAlgn="auto" hangingPunct="1">
              <a:spcAft>
                <a:spcPts val="1200"/>
              </a:spcAft>
              <a:buSzPct val="130000"/>
              <a:tabLst>
                <a:tab pos="228600" algn="l"/>
              </a:tabLst>
              <a:defRPr/>
            </a:pPr>
            <a:endParaRPr lang="it-IT" sz="1100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  <a:p>
            <a:pPr marL="361950" indent="-187325" algn="just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endParaRPr lang="it-IT" sz="1100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</p:txBody>
      </p:sp>
      <p:pic>
        <p:nvPicPr>
          <p:cNvPr id="2050" name="Picture 2" descr="Questi paesi ospitano la più alta percentuale di rifugiati nel mondo -  AgenziaRes">
            <a:extLst>
              <a:ext uri="{FF2B5EF4-FFF2-40B4-BE49-F238E27FC236}">
                <a16:creationId xmlns:a16="http://schemas.microsoft.com/office/drawing/2014/main" id="{1ECE2060-9377-DB47-7522-BF376929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9" y="1812979"/>
            <a:ext cx="1330035" cy="13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mbini da tutto il mondo - Percorso didattico sul tema dei migranti - HUB  Campus">
            <a:extLst>
              <a:ext uri="{FF2B5EF4-FFF2-40B4-BE49-F238E27FC236}">
                <a16:creationId xmlns:a16="http://schemas.microsoft.com/office/drawing/2014/main" id="{1C2D9A26-003E-6C47-7741-BEA0E1798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1196" r="4191" b="-1196"/>
          <a:stretch/>
        </p:blipFill>
        <p:spPr bwMode="auto">
          <a:xfrm>
            <a:off x="6881793" y="1877294"/>
            <a:ext cx="1617971" cy="9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clusione Immagini - Sfoglia 20,123 foto, vettoriali e video Stock | Adobe  Stock">
            <a:extLst>
              <a:ext uri="{FF2B5EF4-FFF2-40B4-BE49-F238E27FC236}">
                <a16:creationId xmlns:a16="http://schemas.microsoft.com/office/drawing/2014/main" id="{E6B61780-10A1-E79F-6341-2968BB492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11057"/>
          <a:stretch/>
        </p:blipFill>
        <p:spPr bwMode="auto">
          <a:xfrm>
            <a:off x="6066479" y="2895603"/>
            <a:ext cx="1807230" cy="105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1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C179E3-1805-B081-9DA4-A9A37C94B069}"/>
              </a:ext>
            </a:extLst>
          </p:cNvPr>
          <p:cNvSpPr txBox="1"/>
          <p:nvPr/>
        </p:nvSpPr>
        <p:spPr>
          <a:xfrm>
            <a:off x="420916" y="1190446"/>
            <a:ext cx="8178800" cy="3269546"/>
          </a:xfrm>
          <a:prstGeom prst="roundRect">
            <a:avLst>
              <a:gd name="adj" fmla="val 23513"/>
            </a:avLst>
          </a:prstGeom>
          <a:ln w="19050">
            <a:solidFill>
              <a:srgbClr val="003A79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bIns="0" numCol="2">
            <a:spAutoFit/>
          </a:bodyPr>
          <a:lstStyle/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Segretariato sociale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Supporto legale, psicologico, sociosanitario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Sostegno all’abitare, housing sociale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Insegnamento della lingua italiana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Potenziamento didattico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Orientamento e supporto all’accesso all’istruzione secondaria di secondo grado e terziaria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Iniziative formative e didattiche mirate in contesti di detenzione minorile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endParaRPr lang="it-IT" sz="1100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Riconoscimento dei titoli di studio esteri</a:t>
            </a:r>
          </a:p>
          <a:p>
            <a:pPr marL="361950" lvl="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Formazione professionale e orientamento al lavoro</a:t>
            </a:r>
          </a:p>
          <a:p>
            <a:pPr marL="361950" lvl="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Accompagnamento all’imprenditorialità</a:t>
            </a:r>
          </a:p>
          <a:p>
            <a:pPr marL="361950" lvl="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Azioni per favorire l’incontro tra domanda e offerta e sensibilizzazione aziende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Formazione mediatori culturali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D510279-0DE1-427D-B415-235CB46BFBD8}"/>
              </a:ext>
            </a:extLst>
          </p:cNvPr>
          <p:cNvSpPr txBox="1">
            <a:spLocks/>
          </p:cNvSpPr>
          <p:nvPr/>
        </p:nvSpPr>
        <p:spPr>
          <a:xfrm>
            <a:off x="398463" y="946600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8CB22C8-E012-47BF-9F37-DB429F17FC22}"/>
              </a:ext>
            </a:extLst>
          </p:cNvPr>
          <p:cNvSpPr/>
          <p:nvPr/>
        </p:nvSpPr>
        <p:spPr>
          <a:xfrm>
            <a:off x="2475369" y="961461"/>
            <a:ext cx="4069894" cy="434905"/>
          </a:xfrm>
          <a:prstGeom prst="roundRect">
            <a:avLst>
              <a:gd name="adj" fmla="val 371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/>
            <a:r>
              <a:rPr lang="it-IT" sz="1400" b="1" dirty="0">
                <a:solidFill>
                  <a:srgbClr val="003A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Alcuni esempi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2EC2994-DD5D-1426-71F3-96961A61CF48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FOCUS 3 – Inclusione sociale di migranti e rifugiati</a:t>
            </a:r>
          </a:p>
          <a:p>
            <a:pPr eaLnBrk="1" hangingPunct="1">
              <a:defRPr/>
            </a:pPr>
            <a:r>
              <a:rPr lang="it-IT" altLang="it-IT" sz="28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</a:t>
            </a: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53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9993F352-F778-47B6-AC46-BB9BBD962457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Budget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BA1906-6C86-796A-5375-4911AAAE2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5341" r="10969" b="12875"/>
          <a:stretch/>
        </p:blipFill>
        <p:spPr bwMode="auto">
          <a:xfrm>
            <a:off x="981462" y="725949"/>
            <a:ext cx="5440045" cy="3691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BBFF3F5-A543-FA20-ADD8-B47B1489AC21}"/>
              </a:ext>
            </a:extLst>
          </p:cNvPr>
          <p:cNvSpPr/>
          <p:nvPr/>
        </p:nvSpPr>
        <p:spPr>
          <a:xfrm rot="20968961">
            <a:off x="6841493" y="1957027"/>
            <a:ext cx="1626863" cy="1638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44C1A77-FEAF-2C18-0D5D-56331EFAE252}"/>
              </a:ext>
            </a:extLst>
          </p:cNvPr>
          <p:cNvSpPr txBox="1">
            <a:spLocks/>
          </p:cNvSpPr>
          <p:nvPr/>
        </p:nvSpPr>
        <p:spPr>
          <a:xfrm>
            <a:off x="7273783" y="1918738"/>
            <a:ext cx="1102010" cy="164602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Costi di </a:t>
            </a:r>
            <a:r>
              <a:rPr lang="it-IT" sz="1400" b="1" i="1" dirty="0" err="1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Capacity</a:t>
            </a:r>
            <a:r>
              <a:rPr lang="it-IT" sz="1400" b="1" i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Building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36CF536-32D5-00A2-6197-FE13055D7243}"/>
              </a:ext>
            </a:extLst>
          </p:cNvPr>
          <p:cNvSpPr/>
          <p:nvPr/>
        </p:nvSpPr>
        <p:spPr>
          <a:xfrm rot="564456">
            <a:off x="7013120" y="1713673"/>
            <a:ext cx="927977" cy="408706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2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FFD6E65-0EA6-91CE-ADEE-5C958B27DD91}"/>
              </a:ext>
            </a:extLst>
          </p:cNvPr>
          <p:cNvSpPr txBox="1">
            <a:spLocks noChangeArrowheads="1"/>
          </p:cNvSpPr>
          <p:nvPr/>
        </p:nvSpPr>
        <p:spPr bwMode="auto">
          <a:xfrm rot="654220">
            <a:off x="6868126" y="1786183"/>
            <a:ext cx="1065945" cy="2000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74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buSzPct val="130000"/>
              <a:defRPr/>
            </a:pPr>
            <a:r>
              <a:rPr lang="it-IT" altLang="it-IT" sz="1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Novità</a:t>
            </a:r>
          </a:p>
        </p:txBody>
      </p:sp>
    </p:spTree>
    <p:extLst>
      <p:ext uri="{BB962C8B-B14F-4D97-AF65-F5344CB8AC3E}">
        <p14:creationId xmlns:p14="http://schemas.microsoft.com/office/powerpoint/2010/main" val="315208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9993F352-F778-47B6-AC46-BB9BBD962457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Richieste in partenariato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7631AA99-22E5-61D2-D06E-A22D12EC7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325852"/>
              </p:ext>
            </p:extLst>
          </p:nvPr>
        </p:nvGraphicFramePr>
        <p:xfrm>
          <a:off x="1193746" y="983833"/>
          <a:ext cx="5816654" cy="314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52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9993F352-F778-47B6-AC46-BB9BBD962457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Co-finanziamento</a:t>
            </a:r>
          </a:p>
        </p:txBody>
      </p:sp>
      <p:pic>
        <p:nvPicPr>
          <p:cNvPr id="3" name="Immagine 2" descr="Immagine che contiene testo, schermata, cerchio, diagramma&#10;&#10;Descrizione generata automaticamente">
            <a:extLst>
              <a:ext uri="{FF2B5EF4-FFF2-40B4-BE49-F238E27FC236}">
                <a16:creationId xmlns:a16="http://schemas.microsoft.com/office/drawing/2014/main" id="{C85452A0-9381-79CA-7EC2-91633C382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044198"/>
            <a:ext cx="4721860" cy="28511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DADB19-3DAD-7E67-D2C7-F3EDC37FE37F}"/>
              </a:ext>
            </a:extLst>
          </p:cNvPr>
          <p:cNvSpPr txBox="1"/>
          <p:nvPr/>
        </p:nvSpPr>
        <p:spPr>
          <a:xfrm>
            <a:off x="5774583" y="1379116"/>
            <a:ext cx="3261899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187325" algn="just" eaLnBrk="1" fontAlgn="auto" hangingPunct="1">
              <a:spcAft>
                <a:spcPts val="1200"/>
              </a:spcAft>
              <a:buSzPct val="130000"/>
              <a:buFontTx/>
              <a:buBlip>
                <a:blip r:embed="rId4"/>
              </a:buBlip>
              <a:defRPr/>
            </a:pPr>
            <a:r>
              <a:rPr lang="it-IT" sz="1300" b="1" dirty="0">
                <a:latin typeface="Century Gothic" pitchFamily="34" charset="0"/>
                <a:cs typeface="Arial"/>
              </a:rPr>
              <a:t>10% obbligatorio</a:t>
            </a:r>
          </a:p>
          <a:p>
            <a:pPr marL="361950" indent="-187325" algn="just" eaLnBrk="1" fontAlgn="auto" hangingPunct="1">
              <a:spcAft>
                <a:spcPts val="1200"/>
              </a:spcAft>
              <a:buSzPct val="130000"/>
              <a:buFontTx/>
              <a:buBlip>
                <a:blip r:embed="rId4"/>
              </a:buBlip>
              <a:defRPr/>
            </a:pPr>
            <a:r>
              <a:rPr lang="it-IT" sz="1300" dirty="0">
                <a:latin typeface="Century Gothic" pitchFamily="34" charset="0"/>
                <a:cs typeface="Arial"/>
              </a:rPr>
              <a:t>Ente o Ente + partner</a:t>
            </a:r>
          </a:p>
          <a:p>
            <a:pPr marL="361950" indent="-187325" algn="just" eaLnBrk="1" fontAlgn="auto" hangingPunct="1">
              <a:spcAft>
                <a:spcPts val="600"/>
              </a:spcAft>
              <a:buSzPct val="130000"/>
              <a:buFontTx/>
              <a:buBlip>
                <a:blip r:embed="rId4"/>
              </a:buBlip>
              <a:defRPr/>
            </a:pPr>
            <a:r>
              <a:rPr lang="it-IT" sz="1300" dirty="0">
                <a:latin typeface="Century Gothic" pitchFamily="34" charset="0"/>
                <a:cs typeface="Arial"/>
              </a:rPr>
              <a:t>Esclusioni</a:t>
            </a:r>
          </a:p>
          <a:p>
            <a:pPr marL="819150" lvl="1" indent="-187325" algn="just" eaLnBrk="1" fontAlgn="auto" hangingPunct="1">
              <a:spcAft>
                <a:spcPts val="600"/>
              </a:spcAft>
              <a:buSzPct val="130000"/>
              <a:buBlip>
                <a:blip r:embed="rId4"/>
              </a:buBlip>
              <a:defRPr/>
            </a:pPr>
            <a:r>
              <a:rPr lang="it-IT" sz="1300" dirty="0">
                <a:latin typeface="Century Gothic" pitchFamily="34" charset="0"/>
                <a:cs typeface="Arial"/>
              </a:rPr>
              <a:t>Liberalità territoriali</a:t>
            </a:r>
          </a:p>
          <a:p>
            <a:pPr marL="819150" lvl="1" indent="-187325" algn="just" eaLnBrk="1" fontAlgn="auto" hangingPunct="1">
              <a:spcAft>
                <a:spcPts val="600"/>
              </a:spcAft>
              <a:buSzPct val="130000"/>
              <a:buBlip>
                <a:blip r:embed="rId4"/>
              </a:buBlip>
              <a:defRPr/>
            </a:pPr>
            <a:r>
              <a:rPr lang="it-IT" sz="1300" dirty="0">
                <a:latin typeface="Century Gothic" pitchFamily="34" charset="0"/>
                <a:cs typeface="Arial"/>
              </a:rPr>
              <a:t>Ricerca</a:t>
            </a:r>
          </a:p>
          <a:p>
            <a:pPr marL="819150" lvl="1" indent="-187325" algn="just" eaLnBrk="1" fontAlgn="auto" hangingPunct="1">
              <a:spcAft>
                <a:spcPts val="600"/>
              </a:spcAft>
              <a:buSzPct val="130000"/>
              <a:buBlip>
                <a:blip r:embed="rId4"/>
              </a:buBlip>
              <a:defRPr/>
            </a:pPr>
            <a:r>
              <a:rPr lang="it-IT" sz="1300" dirty="0">
                <a:latin typeface="Century Gothic" pitchFamily="34" charset="0"/>
                <a:cs typeface="Arial"/>
              </a:rPr>
              <a:t>Emergenze</a:t>
            </a:r>
          </a:p>
          <a:p>
            <a:pPr marL="174625" algn="just" eaLnBrk="1" fontAlgn="auto" hangingPunct="1">
              <a:spcAft>
                <a:spcPts val="600"/>
              </a:spcAft>
              <a:buSzPct val="130000"/>
              <a:defRPr/>
            </a:pPr>
            <a:endParaRPr lang="it-IT" sz="1300" dirty="0">
              <a:latin typeface="Century Gothic" pitchFamily="34" charset="0"/>
              <a:cs typeface="Arial"/>
            </a:endParaRPr>
          </a:p>
          <a:p>
            <a:pPr marL="174625" eaLnBrk="1" fontAlgn="auto" hangingPunct="1">
              <a:spcAft>
                <a:spcPts val="600"/>
              </a:spcAft>
              <a:buSzPct val="130000"/>
              <a:defRPr/>
            </a:pPr>
            <a:endParaRPr lang="it-IT" sz="1300" dirty="0"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50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F8D5AC0-42B8-1BFE-680F-6D90088B8898}"/>
              </a:ext>
            </a:extLst>
          </p:cNvPr>
          <p:cNvSpPr/>
          <p:nvPr/>
        </p:nvSpPr>
        <p:spPr>
          <a:xfrm rot="10800000">
            <a:off x="4857319" y="939609"/>
            <a:ext cx="4111192" cy="2737998"/>
          </a:xfrm>
          <a:prstGeom prst="rightArrow">
            <a:avLst>
              <a:gd name="adj1" fmla="val 43422"/>
              <a:gd name="adj2" fmla="val 4139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91C715-371A-4466-ACA2-3B3AA5229A29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Valutazione di Impatto: nuove soglie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4E4982D-1822-4F25-BDAA-00F7011B3C1E}"/>
              </a:ext>
            </a:extLst>
          </p:cNvPr>
          <p:cNvSpPr txBox="1">
            <a:spLocks/>
          </p:cNvSpPr>
          <p:nvPr/>
        </p:nvSpPr>
        <p:spPr>
          <a:xfrm>
            <a:off x="398463" y="719138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18436" name="CasellaDiTesto 3">
            <a:extLst>
              <a:ext uri="{FF2B5EF4-FFF2-40B4-BE49-F238E27FC236}">
                <a16:creationId xmlns:a16="http://schemas.microsoft.com/office/drawing/2014/main" id="{A2403772-F761-4F2A-A239-6316A934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823" y="1781959"/>
            <a:ext cx="292228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buSzPct val="130000"/>
            </a:pPr>
            <a:r>
              <a:rPr lang="it-IT" alt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 € 70.000: obbligatoria</a:t>
            </a:r>
          </a:p>
          <a:p>
            <a:pPr marL="0" indent="0" algn="just" eaLnBrk="1" hangingPunct="1">
              <a:spcAft>
                <a:spcPts val="600"/>
              </a:spcAft>
              <a:buSzPct val="130000"/>
            </a:pPr>
            <a:endParaRPr lang="it-IT" alt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  <a:buSzPct val="130000"/>
            </a:pPr>
            <a:r>
              <a:rPr lang="it-IT" alt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Dal primo rinnovo si terrà conto di quanto già erogato </a:t>
            </a:r>
          </a:p>
        </p:txBody>
      </p:sp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C1E31C43-4D65-FBBD-EE8B-C56CCFFB3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0"/>
          <a:stretch/>
        </p:blipFill>
        <p:spPr bwMode="auto">
          <a:xfrm>
            <a:off x="249896" y="549275"/>
            <a:ext cx="4784756" cy="4230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0D4249-2740-F9EA-80AE-91894482E124}"/>
              </a:ext>
            </a:extLst>
          </p:cNvPr>
          <p:cNvSpPr txBox="1"/>
          <p:nvPr/>
        </p:nvSpPr>
        <p:spPr>
          <a:xfrm>
            <a:off x="4840994" y="4112450"/>
            <a:ext cx="4111193" cy="538609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r>
              <a:rPr lang="it-IT" alt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</a:t>
            </a:r>
            <a:r>
              <a:rPr kumimoji="0" lang="it-IT" altLang="it-IT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ino a </a:t>
            </a:r>
            <a:r>
              <a:rPr lang="it-IT" alt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€ 100.000 il costo è sostenuto dal Fondo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r>
              <a:rPr lang="it-IT" alt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oltre € 100.000 il costo resta ripartito al 50%</a:t>
            </a:r>
          </a:p>
        </p:txBody>
      </p:sp>
      <p:pic>
        <p:nvPicPr>
          <p:cNvPr id="7" name="Elemento grafico 6" descr="Salvadanaio contorno">
            <a:extLst>
              <a:ext uri="{FF2B5EF4-FFF2-40B4-BE49-F238E27FC236}">
                <a16:creationId xmlns:a16="http://schemas.microsoft.com/office/drawing/2014/main" id="{02A286AD-9536-DB1D-3767-263B5C36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8143" y="4100728"/>
            <a:ext cx="594574" cy="594574"/>
          </a:xfrm>
          <a:prstGeom prst="rect">
            <a:avLst/>
          </a:prstGeom>
        </p:spPr>
      </p:pic>
      <p:pic>
        <p:nvPicPr>
          <p:cNvPr id="13" name="Elemento grafico 12" descr="Badge 1 con riempimento a tinta unita">
            <a:extLst>
              <a:ext uri="{FF2B5EF4-FFF2-40B4-BE49-F238E27FC236}">
                <a16:creationId xmlns:a16="http://schemas.microsoft.com/office/drawing/2014/main" id="{9105C011-84FB-DD9A-D5C1-D3FB6FBB8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3273" y="4312110"/>
            <a:ext cx="192156" cy="192156"/>
          </a:xfrm>
          <a:prstGeom prst="rect">
            <a:avLst/>
          </a:prstGeom>
        </p:spPr>
      </p:pic>
      <p:pic>
        <p:nvPicPr>
          <p:cNvPr id="8" name="Elemento grafico 7" descr="Euro con riempimento a tinta unita">
            <a:extLst>
              <a:ext uri="{FF2B5EF4-FFF2-40B4-BE49-F238E27FC236}">
                <a16:creationId xmlns:a16="http://schemas.microsoft.com/office/drawing/2014/main" id="{BD5CAA8A-EAC4-75BC-B2C5-3678D9D831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5430" y="4991492"/>
            <a:ext cx="13335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7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9993F352-F778-47B6-AC46-BB9BBD962457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Arial"/>
              </a:rPr>
              <a:t>Liberalità ed Enti</a:t>
            </a:r>
          </a:p>
        </p:txBody>
      </p:sp>
      <p:pic>
        <p:nvPicPr>
          <p:cNvPr id="31" name="Elemento grafico 30" descr="Appunti selezionati contorno">
            <a:extLst>
              <a:ext uri="{FF2B5EF4-FFF2-40B4-BE49-F238E27FC236}">
                <a16:creationId xmlns:a16="http://schemas.microsoft.com/office/drawing/2014/main" id="{D28E7A72-0AA1-44BE-83C4-6C3D3EEF4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100" y="3072773"/>
            <a:ext cx="914400" cy="914400"/>
          </a:xfrm>
          <a:prstGeom prst="rect">
            <a:avLst/>
          </a:prstGeom>
        </p:spPr>
      </p:pic>
      <p:grpSp>
        <p:nvGrpSpPr>
          <p:cNvPr id="11268" name="Gruppo 8">
            <a:extLst>
              <a:ext uri="{FF2B5EF4-FFF2-40B4-BE49-F238E27FC236}">
                <a16:creationId xmlns:a16="http://schemas.microsoft.com/office/drawing/2014/main" id="{880718C9-976F-4B2B-BB05-BEC151473216}"/>
              </a:ext>
            </a:extLst>
          </p:cNvPr>
          <p:cNvGrpSpPr>
            <a:grpSpLocks/>
          </p:cNvGrpSpPr>
          <p:nvPr/>
        </p:nvGrpSpPr>
        <p:grpSpPr bwMode="auto">
          <a:xfrm>
            <a:off x="851635" y="983898"/>
            <a:ext cx="2360319" cy="1242591"/>
            <a:chOff x="786908" y="1084130"/>
            <a:chExt cx="1529566" cy="1226594"/>
          </a:xfrm>
        </p:grpSpPr>
        <p:sp>
          <p:nvSpPr>
            <p:cNvPr id="10" name="Freccia destra rientrata 9">
              <a:extLst>
                <a:ext uri="{FF2B5EF4-FFF2-40B4-BE49-F238E27FC236}">
                  <a16:creationId xmlns:a16="http://schemas.microsoft.com/office/drawing/2014/main" id="{B974228E-CDC7-4713-96EF-A50ABD124F89}"/>
                </a:ext>
              </a:extLst>
            </p:cNvPr>
            <p:cNvSpPr/>
            <p:nvPr/>
          </p:nvSpPr>
          <p:spPr>
            <a:xfrm>
              <a:off x="786908" y="1084130"/>
              <a:ext cx="1529566" cy="1226594"/>
            </a:xfrm>
            <a:prstGeom prst="homePlate">
              <a:avLst/>
            </a:prstGeom>
            <a:pattFill prst="horzBri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2EF41BAB-0DA9-477C-B775-27EA29B3C573}"/>
                </a:ext>
              </a:extLst>
            </p:cNvPr>
            <p:cNvSpPr txBox="1">
              <a:spLocks/>
            </p:cNvSpPr>
            <p:nvPr/>
          </p:nvSpPr>
          <p:spPr>
            <a:xfrm>
              <a:off x="864918" y="1165907"/>
              <a:ext cx="1231739" cy="974322"/>
            </a:xfrm>
            <a:prstGeom prst="rect">
              <a:avLst/>
            </a:prstGeom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79"/>
                  </a:solidFill>
                  <a:effectLst/>
                  <a:uLnTx/>
                  <a:uFillTx/>
                  <a:latin typeface="Century Gothic" pitchFamily="34" charset="0"/>
                  <a:ea typeface="MS PGothic" panose="020B0600070205080204" pitchFamily="34" charset="-128"/>
                  <a:cs typeface="Arial"/>
                </a:rPr>
                <a:t>Liberalità territoriali</a:t>
              </a:r>
            </a:p>
          </p:txBody>
        </p:sp>
      </p:grpSp>
      <p:sp>
        <p:nvSpPr>
          <p:cNvPr id="26" name="Titolo 1">
            <a:extLst>
              <a:ext uri="{FF2B5EF4-FFF2-40B4-BE49-F238E27FC236}">
                <a16:creationId xmlns:a16="http://schemas.microsoft.com/office/drawing/2014/main" id="{C7EC6404-C6E8-41E5-931B-4BE26223F44D}"/>
              </a:ext>
            </a:extLst>
          </p:cNvPr>
          <p:cNvSpPr txBox="1">
            <a:spLocks/>
          </p:cNvSpPr>
          <p:nvPr/>
        </p:nvSpPr>
        <p:spPr>
          <a:xfrm>
            <a:off x="3617005" y="2865210"/>
            <a:ext cx="1895475" cy="20859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3A79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Arial"/>
            </a:endParaRPr>
          </a:p>
        </p:txBody>
      </p:sp>
      <p:grpSp>
        <p:nvGrpSpPr>
          <p:cNvPr id="18" name="Gruppo 8">
            <a:extLst>
              <a:ext uri="{FF2B5EF4-FFF2-40B4-BE49-F238E27FC236}">
                <a16:creationId xmlns:a16="http://schemas.microsoft.com/office/drawing/2014/main" id="{D41EE454-FCAC-45DD-8A99-D49D50514227}"/>
              </a:ext>
            </a:extLst>
          </p:cNvPr>
          <p:cNvGrpSpPr>
            <a:grpSpLocks/>
          </p:cNvGrpSpPr>
          <p:nvPr/>
        </p:nvGrpSpPr>
        <p:grpSpPr bwMode="auto">
          <a:xfrm>
            <a:off x="2872748" y="983897"/>
            <a:ext cx="5405556" cy="1242592"/>
            <a:chOff x="220959" y="1079820"/>
            <a:chExt cx="3396604" cy="1226594"/>
          </a:xfrm>
          <a:pattFill prst="horzBri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grpSpPr>
        <p:sp>
          <p:nvSpPr>
            <p:cNvPr id="20" name="Freccia destra rientrata 9">
              <a:extLst>
                <a:ext uri="{FF2B5EF4-FFF2-40B4-BE49-F238E27FC236}">
                  <a16:creationId xmlns:a16="http://schemas.microsoft.com/office/drawing/2014/main" id="{BE92939D-5484-42C7-AF8E-E772BEB93800}"/>
                </a:ext>
              </a:extLst>
            </p:cNvPr>
            <p:cNvSpPr/>
            <p:nvPr/>
          </p:nvSpPr>
          <p:spPr>
            <a:xfrm>
              <a:off x="220959" y="1079820"/>
              <a:ext cx="3396604" cy="1226594"/>
            </a:xfrm>
            <a:prstGeom prst="chevron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itolo 1">
              <a:extLst>
                <a:ext uri="{FF2B5EF4-FFF2-40B4-BE49-F238E27FC236}">
                  <a16:creationId xmlns:a16="http://schemas.microsoft.com/office/drawing/2014/main" id="{F9103F6E-776D-4D85-97FD-2F2B3BC6C69A}"/>
                </a:ext>
              </a:extLst>
            </p:cNvPr>
            <p:cNvSpPr txBox="1">
              <a:spLocks/>
            </p:cNvSpPr>
            <p:nvPr/>
          </p:nvSpPr>
          <p:spPr>
            <a:xfrm>
              <a:off x="985742" y="1182467"/>
              <a:ext cx="2111208" cy="1077061"/>
            </a:xfrm>
            <a:prstGeom prst="rect">
              <a:avLst/>
            </a:prstGeom>
            <a:grpFill/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entury Gothic" pitchFamily="34" charset="0"/>
                  <a:ea typeface="MS PGothic" panose="020B0600070205080204" pitchFamily="34" charset="-128"/>
                  <a:cs typeface="Arial"/>
                </a:rPr>
                <a:t>Liberalità Centrali</a:t>
              </a:r>
            </a:p>
          </p:txBody>
        </p:sp>
      </p:grp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B02F41B-8237-465D-8595-37F4EA5F4BB5}"/>
              </a:ext>
            </a:extLst>
          </p:cNvPr>
          <p:cNvSpPr/>
          <p:nvPr/>
        </p:nvSpPr>
        <p:spPr>
          <a:xfrm>
            <a:off x="972015" y="863600"/>
            <a:ext cx="1528517" cy="214706"/>
          </a:xfrm>
          <a:prstGeom prst="roundRect">
            <a:avLst>
              <a:gd name="adj" fmla="val 3968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Fino a € 5.000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7615C9F-F100-4570-8E9C-E52DA408DF4C}"/>
              </a:ext>
            </a:extLst>
          </p:cNvPr>
          <p:cNvSpPr/>
          <p:nvPr/>
        </p:nvSpPr>
        <p:spPr>
          <a:xfrm>
            <a:off x="3518781" y="876545"/>
            <a:ext cx="1528517" cy="214706"/>
          </a:xfrm>
          <a:prstGeom prst="roundRect">
            <a:avLst>
              <a:gd name="adj" fmla="val 3968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Oltre € 5.000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827D742E-CE2B-44F9-9380-ABB6EFEF536D}"/>
              </a:ext>
            </a:extLst>
          </p:cNvPr>
          <p:cNvSpPr/>
          <p:nvPr/>
        </p:nvSpPr>
        <p:spPr>
          <a:xfrm>
            <a:off x="2373077" y="2784082"/>
            <a:ext cx="3961049" cy="1692000"/>
          </a:xfrm>
          <a:prstGeom prst="roundRect">
            <a:avLst>
              <a:gd name="adj" fmla="val 20850"/>
            </a:avLst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AC08B5EF-554E-4525-8809-7685238900E7}"/>
              </a:ext>
            </a:extLst>
          </p:cNvPr>
          <p:cNvSpPr/>
          <p:nvPr/>
        </p:nvSpPr>
        <p:spPr>
          <a:xfrm>
            <a:off x="2652929" y="2641881"/>
            <a:ext cx="3362570" cy="275131"/>
          </a:xfrm>
          <a:prstGeom prst="roundRect">
            <a:avLst>
              <a:gd name="adj" fmla="val 3968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Caratteristiche generali degli Enti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128E5A6-DC8B-4CDA-BE09-38B9EC77C7CC}"/>
              </a:ext>
            </a:extLst>
          </p:cNvPr>
          <p:cNvSpPr txBox="1"/>
          <p:nvPr/>
        </p:nvSpPr>
        <p:spPr>
          <a:xfrm>
            <a:off x="2772908" y="3027758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5"/>
              </a:buBlip>
              <a:tabLst>
                <a:tab pos="228600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Senza finalità di lucro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5"/>
              </a:buBlip>
              <a:tabLst>
                <a:tab pos="228600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Sede in Italia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5"/>
              </a:buBlip>
              <a:tabLst>
                <a:tab pos="228600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Registrati in un registro pubblico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5"/>
              </a:buBlip>
              <a:tabLst>
                <a:tab pos="228600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Costituiti da 2 anni*</a:t>
            </a:r>
          </a:p>
        </p:txBody>
      </p:sp>
    </p:spTree>
    <p:extLst>
      <p:ext uri="{BB962C8B-B14F-4D97-AF65-F5344CB8AC3E}">
        <p14:creationId xmlns:p14="http://schemas.microsoft.com/office/powerpoint/2010/main" val="231631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9993F352-F778-47B6-AC46-BB9BBD962457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Processo di selezione dei progetti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14B704D-6742-4218-93A8-A983691100FA}"/>
              </a:ext>
            </a:extLst>
          </p:cNvPr>
          <p:cNvSpPr/>
          <p:nvPr/>
        </p:nvSpPr>
        <p:spPr>
          <a:xfrm>
            <a:off x="1428348" y="752489"/>
            <a:ext cx="3624261" cy="397322"/>
          </a:xfrm>
          <a:prstGeom prst="roundRect">
            <a:avLst>
              <a:gd name="adj" fmla="val 20850"/>
            </a:avLst>
          </a:prstGeom>
          <a:solidFill>
            <a:srgbClr val="E6EDF6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just"/>
            <a:r>
              <a:rPr lang="it-IT" sz="1300" b="1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Presentazione del progetto in piattaforma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49C124A4-D906-417F-BED5-EAA28CAF9839}"/>
              </a:ext>
            </a:extLst>
          </p:cNvPr>
          <p:cNvSpPr/>
          <p:nvPr/>
        </p:nvSpPr>
        <p:spPr>
          <a:xfrm>
            <a:off x="1440361" y="1753096"/>
            <a:ext cx="1047873" cy="397322"/>
          </a:xfrm>
          <a:prstGeom prst="roundRect">
            <a:avLst>
              <a:gd name="adj" fmla="val 20850"/>
            </a:avLst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 algn="ctr"/>
            <a:r>
              <a:rPr lang="it-IT" sz="1300" dirty="0">
                <a:solidFill>
                  <a:schemeClr val="tx2"/>
                </a:solidFill>
                <a:latin typeface="Century Gothic" panose="020B0502020202020204" pitchFamily="34" charset="0"/>
              </a:rPr>
              <a:t>Diniego</a:t>
            </a:r>
          </a:p>
          <a:p>
            <a:pPr algn="ctr"/>
            <a:endParaRPr lang="it-IT" sz="13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40DA6A05-64CB-4FFD-8ABF-F4B1AEB58527}"/>
              </a:ext>
            </a:extLst>
          </p:cNvPr>
          <p:cNvSpPr/>
          <p:nvPr/>
        </p:nvSpPr>
        <p:spPr>
          <a:xfrm>
            <a:off x="3318832" y="1754171"/>
            <a:ext cx="3304950" cy="397322"/>
          </a:xfrm>
          <a:prstGeom prst="roundRect">
            <a:avLst>
              <a:gd name="adj" fmla="val 20850"/>
            </a:avLst>
          </a:prstGeom>
          <a:solidFill>
            <a:srgbClr val="E6EDF6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 algn="ctr"/>
            <a:r>
              <a:rPr lang="it-IT" sz="1300" dirty="0">
                <a:solidFill>
                  <a:schemeClr val="tx2"/>
                </a:solidFill>
                <a:latin typeface="Century Gothic" panose="020B0502020202020204" pitchFamily="34" charset="0"/>
              </a:rPr>
              <a:t>Accesso alla seconda fase valutativa*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8D7CB931-B868-441F-A59D-8FC014D52D90}"/>
              </a:ext>
            </a:extLst>
          </p:cNvPr>
          <p:cNvSpPr/>
          <p:nvPr/>
        </p:nvSpPr>
        <p:spPr>
          <a:xfrm>
            <a:off x="5535037" y="3614415"/>
            <a:ext cx="1129707" cy="397322"/>
          </a:xfrm>
          <a:prstGeom prst="roundRect">
            <a:avLst>
              <a:gd name="adj" fmla="val 20850"/>
            </a:avLst>
          </a:prstGeom>
          <a:solidFill>
            <a:srgbClr val="E6EDF6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 algn="ctr"/>
            <a:r>
              <a:rPr lang="it-IT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Erogazione</a:t>
            </a:r>
          </a:p>
          <a:p>
            <a:pPr algn="ctr"/>
            <a:endParaRPr lang="it-IT" sz="13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082A9B-BBAD-410C-9BD1-E455B3637951}"/>
              </a:ext>
            </a:extLst>
          </p:cNvPr>
          <p:cNvSpPr txBox="1"/>
          <p:nvPr/>
        </p:nvSpPr>
        <p:spPr>
          <a:xfrm>
            <a:off x="3055256" y="4160179"/>
            <a:ext cx="608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03A79"/>
                </a:solidFill>
                <a:latin typeface="Century Gothic" panose="020B0502020202020204" pitchFamily="34" charset="0"/>
              </a:rPr>
              <a:t>* Questa fase non sarà consecutiva alla prima, ma terrà conto della data di avvio del progetto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6D39326A-5FA1-40BB-8779-CD7C818BC383}"/>
              </a:ext>
            </a:extLst>
          </p:cNvPr>
          <p:cNvSpPr/>
          <p:nvPr/>
        </p:nvSpPr>
        <p:spPr>
          <a:xfrm>
            <a:off x="4791300" y="2785691"/>
            <a:ext cx="3664964" cy="397322"/>
          </a:xfrm>
          <a:prstGeom prst="roundRect">
            <a:avLst>
              <a:gd name="adj" fmla="val 20850"/>
            </a:avLst>
          </a:prstGeom>
          <a:solidFill>
            <a:srgbClr val="E6EDF6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 algn="ctr"/>
            <a:r>
              <a:rPr lang="it-IT" sz="1300" dirty="0">
                <a:solidFill>
                  <a:schemeClr val="tx2"/>
                </a:solidFill>
                <a:latin typeface="Century Gothic" panose="020B0502020202020204" pitchFamily="34" charset="0"/>
              </a:rPr>
              <a:t>Delibera positiva degli Organi competenti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0E862447-42BD-412F-9576-423D1B08570B}"/>
              </a:ext>
            </a:extLst>
          </p:cNvPr>
          <p:cNvSpPr/>
          <p:nvPr/>
        </p:nvSpPr>
        <p:spPr>
          <a:xfrm>
            <a:off x="3266442" y="2786367"/>
            <a:ext cx="1047873" cy="397322"/>
          </a:xfrm>
          <a:prstGeom prst="roundRect">
            <a:avLst>
              <a:gd name="adj" fmla="val 20850"/>
            </a:avLst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 algn="ctr"/>
            <a:r>
              <a:rPr lang="it-IT" sz="1300" dirty="0">
                <a:solidFill>
                  <a:schemeClr val="tx2"/>
                </a:solidFill>
                <a:latin typeface="Century Gothic" panose="020B0502020202020204" pitchFamily="34" charset="0"/>
              </a:rPr>
              <a:t>Diniego</a:t>
            </a:r>
          </a:p>
          <a:p>
            <a:pPr algn="ctr"/>
            <a:endParaRPr lang="it-IT" sz="13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FEDBF1F6-2244-41C6-B24A-0512F78DFA2E}"/>
              </a:ext>
            </a:extLst>
          </p:cNvPr>
          <p:cNvSpPr/>
          <p:nvPr/>
        </p:nvSpPr>
        <p:spPr>
          <a:xfrm rot="10800000">
            <a:off x="1863437" y="1162469"/>
            <a:ext cx="312398" cy="597408"/>
          </a:xfrm>
          <a:prstGeom prst="upArrow">
            <a:avLst>
              <a:gd name="adj1" fmla="val 26470"/>
              <a:gd name="adj2" fmla="val 70588"/>
            </a:avLst>
          </a:prstGeom>
          <a:solidFill>
            <a:srgbClr val="E6E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su 38">
            <a:extLst>
              <a:ext uri="{FF2B5EF4-FFF2-40B4-BE49-F238E27FC236}">
                <a16:creationId xmlns:a16="http://schemas.microsoft.com/office/drawing/2014/main" id="{83D37302-6D44-4F57-8AA0-B3A4086CEE12}"/>
              </a:ext>
            </a:extLst>
          </p:cNvPr>
          <p:cNvSpPr/>
          <p:nvPr/>
        </p:nvSpPr>
        <p:spPr>
          <a:xfrm rot="10800000">
            <a:off x="4172949" y="1162469"/>
            <a:ext cx="312398" cy="591702"/>
          </a:xfrm>
          <a:prstGeom prst="upArrow">
            <a:avLst>
              <a:gd name="adj1" fmla="val 26470"/>
              <a:gd name="adj2" fmla="val 70588"/>
            </a:avLst>
          </a:prstGeom>
          <a:solidFill>
            <a:srgbClr val="E6EDF6"/>
          </a:solidFill>
          <a:ln>
            <a:solidFill>
              <a:srgbClr val="003A7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su 39">
            <a:extLst>
              <a:ext uri="{FF2B5EF4-FFF2-40B4-BE49-F238E27FC236}">
                <a16:creationId xmlns:a16="http://schemas.microsoft.com/office/drawing/2014/main" id="{E9E5FCF8-BF6D-4E95-BE9F-276A79B1845A}"/>
              </a:ext>
            </a:extLst>
          </p:cNvPr>
          <p:cNvSpPr/>
          <p:nvPr/>
        </p:nvSpPr>
        <p:spPr>
          <a:xfrm rot="10800000">
            <a:off x="3634180" y="2165164"/>
            <a:ext cx="312398" cy="597408"/>
          </a:xfrm>
          <a:prstGeom prst="upArrow">
            <a:avLst>
              <a:gd name="adj1" fmla="val 26470"/>
              <a:gd name="adj2" fmla="val 70588"/>
            </a:avLst>
          </a:prstGeom>
          <a:solidFill>
            <a:srgbClr val="E6E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su 40">
            <a:extLst>
              <a:ext uri="{FF2B5EF4-FFF2-40B4-BE49-F238E27FC236}">
                <a16:creationId xmlns:a16="http://schemas.microsoft.com/office/drawing/2014/main" id="{41567B7B-E2A2-4CD5-996E-929AD8ED518E}"/>
              </a:ext>
            </a:extLst>
          </p:cNvPr>
          <p:cNvSpPr/>
          <p:nvPr/>
        </p:nvSpPr>
        <p:spPr>
          <a:xfrm rot="10800000">
            <a:off x="5943692" y="2172116"/>
            <a:ext cx="312398" cy="597408"/>
          </a:xfrm>
          <a:prstGeom prst="upArrow">
            <a:avLst>
              <a:gd name="adj1" fmla="val 26470"/>
              <a:gd name="adj2" fmla="val 70588"/>
            </a:avLst>
          </a:prstGeom>
          <a:solidFill>
            <a:srgbClr val="E6EDF6"/>
          </a:solidFill>
          <a:ln>
            <a:solidFill>
              <a:srgbClr val="003A7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in su 42">
            <a:extLst>
              <a:ext uri="{FF2B5EF4-FFF2-40B4-BE49-F238E27FC236}">
                <a16:creationId xmlns:a16="http://schemas.microsoft.com/office/drawing/2014/main" id="{3493D130-6844-4162-8436-F86A6B33ED4A}"/>
              </a:ext>
            </a:extLst>
          </p:cNvPr>
          <p:cNvSpPr/>
          <p:nvPr/>
        </p:nvSpPr>
        <p:spPr>
          <a:xfrm rot="10800000">
            <a:off x="5943692" y="3199180"/>
            <a:ext cx="312398" cy="397322"/>
          </a:xfrm>
          <a:prstGeom prst="upArrow">
            <a:avLst>
              <a:gd name="adj1" fmla="val 26470"/>
              <a:gd name="adj2" fmla="val 70588"/>
            </a:avLst>
          </a:prstGeom>
          <a:solidFill>
            <a:srgbClr val="E6EDF6"/>
          </a:solidFill>
          <a:ln>
            <a:solidFill>
              <a:srgbClr val="003A7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D8AA1D23-6CFF-4A00-8F3D-D13C58FD3E81}"/>
              </a:ext>
            </a:extLst>
          </p:cNvPr>
          <p:cNvSpPr/>
          <p:nvPr/>
        </p:nvSpPr>
        <p:spPr>
          <a:xfrm>
            <a:off x="3634180" y="2249162"/>
            <a:ext cx="2621910" cy="214706"/>
          </a:xfrm>
          <a:prstGeom prst="roundRect">
            <a:avLst>
              <a:gd name="adj" fmla="val 3968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/>
            <a:r>
              <a:rPr lang="it-IT" sz="1300" i="1" dirty="0">
                <a:solidFill>
                  <a:srgbClr val="003A79"/>
                </a:solidFill>
                <a:latin typeface="Century Gothic" panose="020B0502020202020204" pitchFamily="34" charset="0"/>
              </a:rPr>
              <a:t>entro fine anno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FA2F9D63-B21E-499D-B2DD-CF3706924AB8}"/>
              </a:ext>
            </a:extLst>
          </p:cNvPr>
          <p:cNvSpPr/>
          <p:nvPr/>
        </p:nvSpPr>
        <p:spPr>
          <a:xfrm>
            <a:off x="1863437" y="1246467"/>
            <a:ext cx="2621910" cy="214706"/>
          </a:xfrm>
          <a:prstGeom prst="roundRect">
            <a:avLst>
              <a:gd name="adj" fmla="val 3968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/>
            <a:r>
              <a:rPr lang="it-IT" sz="1300" i="1" dirty="0">
                <a:solidFill>
                  <a:srgbClr val="003A79"/>
                </a:solidFill>
                <a:latin typeface="Century Gothic" panose="020B0502020202020204" pitchFamily="34" charset="0"/>
              </a:rPr>
              <a:t>entro due mesi</a:t>
            </a:r>
          </a:p>
        </p:txBody>
      </p:sp>
    </p:spTree>
    <p:extLst>
      <p:ext uri="{BB962C8B-B14F-4D97-AF65-F5344CB8AC3E}">
        <p14:creationId xmlns:p14="http://schemas.microsoft.com/office/powerpoint/2010/main" val="236258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3FCD73A3-5849-150A-A634-AF78FAF4F2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8463" y="743178"/>
            <a:ext cx="8492444" cy="3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Pagina del Fondo di Beneficenza</a:t>
            </a: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: https://group.intesasanpaolo.com/it/sociale/fondo-di-beneficenza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D7DFB58-A33D-14D4-FBE1-E22C3586A8D9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375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Sito istituzione Intesa Sanpaolo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234A252-7935-EA00-DFC2-57BBEE6EF66F}"/>
              </a:ext>
            </a:extLst>
          </p:cNvPr>
          <p:cNvSpPr txBox="1">
            <a:spLocks/>
          </p:cNvSpPr>
          <p:nvPr/>
        </p:nvSpPr>
        <p:spPr>
          <a:xfrm>
            <a:off x="398463" y="719138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CD78F9-FFF0-B66D-11B4-DEDFDED27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53" y="1134609"/>
            <a:ext cx="6628393" cy="3265713"/>
          </a:xfrm>
          <a:prstGeom prst="rect">
            <a:avLst/>
          </a:prstGeom>
        </p:spPr>
      </p:pic>
      <p:sp>
        <p:nvSpPr>
          <p:cNvPr id="4" name="Callout: freccia a sinistra 3">
            <a:extLst>
              <a:ext uri="{FF2B5EF4-FFF2-40B4-BE49-F238E27FC236}">
                <a16:creationId xmlns:a16="http://schemas.microsoft.com/office/drawing/2014/main" id="{B2D0E678-E6FF-44CC-59C8-6700F8B35DDF}"/>
              </a:ext>
            </a:extLst>
          </p:cNvPr>
          <p:cNvSpPr/>
          <p:nvPr/>
        </p:nvSpPr>
        <p:spPr>
          <a:xfrm>
            <a:off x="1685925" y="2367643"/>
            <a:ext cx="1918607" cy="1747157"/>
          </a:xfrm>
          <a:prstGeom prst="leftArrowCallou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5959778-CAAF-A398-E12A-96DCA91F8DC0}"/>
              </a:ext>
            </a:extLst>
          </p:cNvPr>
          <p:cNvCxnSpPr/>
          <p:nvPr/>
        </p:nvCxnSpPr>
        <p:spPr>
          <a:xfrm>
            <a:off x="2424793" y="2571750"/>
            <a:ext cx="489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1A60CF6-901E-8F6D-2017-03420E49DE3A}"/>
              </a:ext>
            </a:extLst>
          </p:cNvPr>
          <p:cNvCxnSpPr/>
          <p:nvPr/>
        </p:nvCxnSpPr>
        <p:spPr>
          <a:xfrm>
            <a:off x="2424793" y="2784021"/>
            <a:ext cx="4245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1560706-E974-3AFC-3856-BA6DDBD3D9E0}"/>
              </a:ext>
            </a:extLst>
          </p:cNvPr>
          <p:cNvCxnSpPr/>
          <p:nvPr/>
        </p:nvCxnSpPr>
        <p:spPr>
          <a:xfrm>
            <a:off x="2424793" y="3355522"/>
            <a:ext cx="906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68BD692-87D5-7DE6-92F7-D4E5431D7EEF}"/>
              </a:ext>
            </a:extLst>
          </p:cNvPr>
          <p:cNvSpPr txBox="1"/>
          <p:nvPr/>
        </p:nvSpPr>
        <p:spPr>
          <a:xfrm>
            <a:off x="360476" y="2548723"/>
            <a:ext cx="1271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entury Gothic" panose="020B0502020202020204" pitchFamily="34" charset="0"/>
              </a:rPr>
              <a:t>Prima di presentare una proposta progettuale consultate le seguenti sezioni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7A5C-9000-12CD-D6B9-F627317BF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151059B4-38A2-6AFC-7C57-FDB330EF4C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0688" y="1044575"/>
            <a:ext cx="22764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Pagine del Fondo di Beneficenza</a:t>
            </a: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b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https://group.intesasanpaolo.com/it/sociale/fondo-di-beneficenza</a:t>
            </a:r>
          </a:p>
        </p:txBody>
      </p:sp>
      <p:sp>
        <p:nvSpPr>
          <p:cNvPr id="24583" name="CasellaDiTesto 2">
            <a:extLst>
              <a:ext uri="{FF2B5EF4-FFF2-40B4-BE49-F238E27FC236}">
                <a16:creationId xmlns:a16="http://schemas.microsoft.com/office/drawing/2014/main" id="{5602DC76-5BDE-1D9C-41F9-13CB6A24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198688"/>
            <a:ext cx="2546350" cy="2892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      Sezione:</a:t>
            </a:r>
          </a:p>
          <a:p>
            <a:pPr marL="268288" indent="-268288">
              <a:defRPr/>
            </a:pP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      </a:t>
            </a:r>
            <a:r>
              <a:rPr lang="it-IT" altLang="it-IT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Come Richiedere un Contributo</a:t>
            </a:r>
          </a:p>
          <a:p>
            <a:pPr>
              <a:defRPr/>
            </a:pPr>
            <a:endParaRPr lang="it-IT" altLang="it-IT" sz="1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8288">
              <a:defRPr/>
            </a:pP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Cliccare su: </a:t>
            </a:r>
          </a:p>
          <a:p>
            <a:pPr marL="268288">
              <a:defRPr/>
            </a:pPr>
            <a:r>
              <a:rPr lang="it-IT" altLang="it-IT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Candida il tuo progetto</a:t>
            </a:r>
          </a:p>
          <a:p>
            <a:pPr>
              <a:defRPr/>
            </a:pPr>
            <a:endParaRPr lang="it-IT" altLang="it-IT" sz="1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68288">
              <a:defRPr/>
            </a:pP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Si verrà rimandati alla piattaforma di presentazione delle richieste di liberalità</a:t>
            </a:r>
          </a:p>
          <a:p>
            <a:pPr>
              <a:defRPr/>
            </a:pPr>
            <a:endParaRPr lang="it-IT" altLang="it-IT" sz="1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altLang="it-IT" sz="1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altLang="it-IT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A182B18-D349-CD62-188F-848DD0946646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Come presentare una richiesta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B23CBB5-1DC2-7611-010B-6AC660CCEF7B}"/>
              </a:ext>
            </a:extLst>
          </p:cNvPr>
          <p:cNvSpPr txBox="1">
            <a:spLocks/>
          </p:cNvSpPr>
          <p:nvPr/>
        </p:nvSpPr>
        <p:spPr>
          <a:xfrm>
            <a:off x="398463" y="719138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Arial"/>
              </a:rPr>
              <a:t>Sito istituzione Intesa Sanpaolo</a:t>
            </a:r>
          </a:p>
        </p:txBody>
      </p:sp>
      <p:pic>
        <p:nvPicPr>
          <p:cNvPr id="21510" name="Immagine 3">
            <a:extLst>
              <a:ext uri="{FF2B5EF4-FFF2-40B4-BE49-F238E27FC236}">
                <a16:creationId xmlns:a16="http://schemas.microsoft.com/office/drawing/2014/main" id="{11F53A46-A198-EECC-E762-1E553E93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2981" r="25687" b="22810"/>
          <a:stretch>
            <a:fillRect/>
          </a:stretch>
        </p:blipFill>
        <p:spPr bwMode="auto">
          <a:xfrm>
            <a:off x="2973388" y="1044575"/>
            <a:ext cx="57499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507BF16-EEB3-E1D5-7D53-9E1832F22C3F}"/>
              </a:ext>
            </a:extLst>
          </p:cNvPr>
          <p:cNvSpPr/>
          <p:nvPr/>
        </p:nvSpPr>
        <p:spPr>
          <a:xfrm>
            <a:off x="6199188" y="3759200"/>
            <a:ext cx="162560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7355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3">
            <a:extLst>
              <a:ext uri="{FF2B5EF4-FFF2-40B4-BE49-F238E27FC236}">
                <a16:creationId xmlns:a16="http://schemas.microsoft.com/office/drawing/2014/main" id="{9772C3CE-0059-0259-7822-595C7868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1189038"/>
            <a:ext cx="2244725" cy="269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Cliccare su: </a:t>
            </a:r>
          </a:p>
          <a:p>
            <a:pPr>
              <a:defRPr/>
            </a:pPr>
            <a:r>
              <a:rPr lang="it-IT" altLang="it-IT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Presentare una domanda</a:t>
            </a:r>
          </a:p>
          <a:p>
            <a:pPr>
              <a:defRPr/>
            </a:pPr>
            <a:endParaRPr lang="it-IT" altLang="it-IT" sz="1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Sarà poi possibile selezionare:</a:t>
            </a:r>
          </a:p>
          <a:p>
            <a:pPr>
              <a:defRPr/>
            </a:pPr>
            <a:endParaRPr lang="it-IT" altLang="it-IT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it-IT" altLang="it-IT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Formulario A</a:t>
            </a: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 (liberalità territoriali, richieste fino a 5.000 euro)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it-IT" altLang="it-IT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Formulario B</a:t>
            </a:r>
            <a:r>
              <a:rPr lang="it-IT" altLang="it-IT" sz="1300" dirty="0">
                <a:latin typeface="Century Gothic" panose="020B0502020202020204" pitchFamily="34" charset="0"/>
                <a:cs typeface="Arial" panose="020B0604020202020204" pitchFamily="34" charset="0"/>
              </a:rPr>
              <a:t> (liberalità centrali, richieste superiora a 5.000 euro)</a:t>
            </a:r>
          </a:p>
          <a:p>
            <a:pPr>
              <a:defRPr/>
            </a:pPr>
            <a:endParaRPr lang="it-IT" altLang="it-IT" sz="1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D961DB0-91A8-3F51-B723-1017DB546AA9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Piattaforma online</a:t>
            </a:r>
          </a:p>
        </p:txBody>
      </p:sp>
      <p:pic>
        <p:nvPicPr>
          <p:cNvPr id="23556" name="Immagine 2">
            <a:extLst>
              <a:ext uri="{FF2B5EF4-FFF2-40B4-BE49-F238E27FC236}">
                <a16:creationId xmlns:a16="http://schemas.microsoft.com/office/drawing/2014/main" id="{7236EBE7-1575-B8EC-1167-E5F24D02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9453" r="21906" b="33405"/>
          <a:stretch>
            <a:fillRect/>
          </a:stretch>
        </p:blipFill>
        <p:spPr bwMode="auto">
          <a:xfrm>
            <a:off x="3149600" y="942975"/>
            <a:ext cx="576103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;p23">
            <a:extLst>
              <a:ext uri="{FF2B5EF4-FFF2-40B4-BE49-F238E27FC236}">
                <a16:creationId xmlns:a16="http://schemas.microsoft.com/office/drawing/2014/main" id="{DD905590-BE40-4B44-8802-295C6B801A3C}"/>
              </a:ext>
            </a:extLst>
          </p:cNvPr>
          <p:cNvSpPr/>
          <p:nvPr/>
        </p:nvSpPr>
        <p:spPr>
          <a:xfrm>
            <a:off x="3671888" y="1382713"/>
            <a:ext cx="1800225" cy="1800225"/>
          </a:xfrm>
          <a:prstGeom prst="ellipse">
            <a:avLst/>
          </a:prstGeom>
          <a:solidFill>
            <a:srgbClr val="8EB4E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lIns="68533" tIns="68533" rIns="68533" bIns="68533" anchor="ctr"/>
          <a:lstStyle/>
          <a:p>
            <a:pPr algn="ctr" defTabSz="456945">
              <a:defRPr/>
            </a:pPr>
            <a:r>
              <a:rPr lang="en" sz="2998" b="1" dirty="0">
                <a:solidFill>
                  <a:prstClr val="black"/>
                </a:solidFill>
                <a:latin typeface="Century Gothic" panose="020B0502020202020204" pitchFamily="34" charset="0"/>
                <a:ea typeface="Quattrocento Sans"/>
                <a:cs typeface="Quattrocento Sans"/>
                <a:sym typeface="Quattrocento Sans"/>
              </a:rPr>
              <a:t>&amp;</a:t>
            </a:r>
            <a:endParaRPr sz="2998" dirty="0">
              <a:solidFill>
                <a:prstClr val="black"/>
              </a:solidFill>
              <a:latin typeface="Century Gothic" panose="020B0502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208;p23">
            <a:extLst>
              <a:ext uri="{FF2B5EF4-FFF2-40B4-BE49-F238E27FC236}">
                <a16:creationId xmlns:a16="http://schemas.microsoft.com/office/drawing/2014/main" id="{398F5A92-BA07-47D9-8A54-8DB9BD8C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1382713"/>
            <a:ext cx="1798638" cy="1800225"/>
          </a:xfrm>
          <a:prstGeom prst="ellipse">
            <a:avLst/>
          </a:pr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33" tIns="68533" rIns="68533" bIns="6853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6945">
              <a:defRPr/>
            </a:pPr>
            <a:r>
              <a:rPr lang="it-IT" altLang="it-IT" sz="2998" b="1">
                <a:solidFill>
                  <a:prstClr val="black"/>
                </a:solidFill>
                <a:latin typeface="Century Gothic" panose="020B0502020202020204" pitchFamily="34" charset="0"/>
                <a:ea typeface="Quattrocento Sans"/>
                <a:cs typeface="Quattrocento Sans"/>
                <a:sym typeface="Quattrocento Sans"/>
              </a:rPr>
              <a:t>Q</a:t>
            </a:r>
            <a:endParaRPr lang="it-IT" altLang="it-IT" sz="2998">
              <a:solidFill>
                <a:prstClr val="black"/>
              </a:solidFill>
              <a:latin typeface="Century Gothic" panose="020B0502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209;p23">
            <a:extLst>
              <a:ext uri="{FF2B5EF4-FFF2-40B4-BE49-F238E27FC236}">
                <a16:creationId xmlns:a16="http://schemas.microsoft.com/office/drawing/2014/main" id="{B2C1D10C-335A-4A78-B38F-D19884F52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1393825"/>
            <a:ext cx="1798637" cy="1800225"/>
          </a:xfrm>
          <a:prstGeom prst="ellipse">
            <a:avLst/>
          </a:pr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33" tIns="68533" rIns="68533" bIns="6853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6945">
              <a:defRPr/>
            </a:pPr>
            <a:r>
              <a:rPr lang="it-IT" altLang="it-IT" sz="2998" b="1">
                <a:solidFill>
                  <a:prstClr val="black"/>
                </a:solidFill>
                <a:latin typeface="Century Gothic" panose="020B0502020202020204" pitchFamily="34" charset="0"/>
                <a:ea typeface="Quattrocento Sans"/>
                <a:cs typeface="Quattrocento Sans"/>
                <a:sym typeface="Quattrocento Sans"/>
              </a:rPr>
              <a:t>A</a:t>
            </a:r>
            <a:endParaRPr lang="it-IT" altLang="it-IT" sz="2998">
              <a:solidFill>
                <a:prstClr val="black"/>
              </a:solidFill>
              <a:latin typeface="Century Gothic" panose="020B0502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7B5F22-96C9-FB04-D3FE-6EE392C8AD6A}"/>
              </a:ext>
            </a:extLst>
          </p:cNvPr>
          <p:cNvSpPr txBox="1"/>
          <p:nvPr/>
        </p:nvSpPr>
        <p:spPr>
          <a:xfrm>
            <a:off x="2370819" y="3673928"/>
            <a:ext cx="44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entury Gothic" panose="020B0502020202020204" pitchFamily="34" charset="0"/>
              </a:rPr>
              <a:t>Per qualsiasi approfondimento potete scrivere a: </a:t>
            </a:r>
            <a:r>
              <a:rPr lang="it-IT" sz="1200" b="1" dirty="0">
                <a:latin typeface="Century Gothic" panose="020B0502020202020204" pitchFamily="34" charset="0"/>
                <a:hlinkClick r:id="rId2"/>
              </a:rPr>
              <a:t>fondobeneficenza@intesasanpaolo.com</a:t>
            </a:r>
            <a:endParaRPr lang="it-IT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6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FC5CE-30F2-40DD-A09A-D6C52708DF79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Aree di intervento del Fondo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A238C55-0E1E-4258-9A1F-ED5915451B1E}"/>
              </a:ext>
            </a:extLst>
          </p:cNvPr>
          <p:cNvSpPr txBox="1">
            <a:spLocks/>
          </p:cNvSpPr>
          <p:nvPr/>
        </p:nvSpPr>
        <p:spPr>
          <a:xfrm>
            <a:off x="398463" y="719138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90B8EA-A8B9-8923-D639-4E58DB881CC4}"/>
              </a:ext>
            </a:extLst>
          </p:cNvPr>
          <p:cNvSpPr txBox="1"/>
          <p:nvPr/>
        </p:nvSpPr>
        <p:spPr>
          <a:xfrm>
            <a:off x="497180" y="1016125"/>
            <a:ext cx="2625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Area Nazionale Ricerca</a:t>
            </a:r>
          </a:p>
          <a:p>
            <a:endParaRPr lang="it-IT" sz="13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latin typeface="Century Gothic" panose="020B0502020202020204" pitchFamily="34" charset="0"/>
              </a:rPr>
              <a:t>Progetti di Ricerca</a:t>
            </a:r>
            <a:r>
              <a:rPr lang="it-IT" sz="1000" b="1" dirty="0">
                <a:latin typeface="Century Gothic" panose="020B0502020202020204" pitchFamily="34" charset="0"/>
              </a:rPr>
              <a:t> </a:t>
            </a:r>
            <a:r>
              <a:rPr lang="it-IT" sz="1000" dirty="0">
                <a:latin typeface="Century Gothic" panose="020B0502020202020204" pitchFamily="34" charset="0"/>
              </a:rPr>
              <a:t>Medica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latin typeface="Century Gothic" panose="020B0502020202020204" pitchFamily="34" charset="0"/>
              </a:rPr>
              <a:t>Progetti di Ricerca</a:t>
            </a:r>
            <a:r>
              <a:rPr lang="it-IT" sz="1000" b="1" dirty="0">
                <a:latin typeface="Century Gothic" panose="020B0502020202020204" pitchFamily="34" charset="0"/>
              </a:rPr>
              <a:t> </a:t>
            </a:r>
            <a:r>
              <a:rPr lang="it-IT" sz="1000" dirty="0">
                <a:latin typeface="Century Gothic" panose="020B0502020202020204" pitchFamily="34" charset="0"/>
              </a:rPr>
              <a:t>Sociale</a:t>
            </a: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CFDB97-5218-57EC-2EDE-90186A1BAF08}"/>
              </a:ext>
            </a:extLst>
          </p:cNvPr>
          <p:cNvSpPr txBox="1"/>
          <p:nvPr/>
        </p:nvSpPr>
        <p:spPr>
          <a:xfrm>
            <a:off x="5004707" y="1027817"/>
            <a:ext cx="3908870" cy="2078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Area Nazionale Sociale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Progetti di </a:t>
            </a:r>
            <a:r>
              <a:rPr lang="it-IT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natura sociale generale o inerenti ai Focus</a:t>
            </a: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Progetti di 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Emergenza</a:t>
            </a: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Progetti Culturali, se coinvolgono beneficiari fragili</a:t>
            </a: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Progetti di natura sociale realizzati da Enti Religiosi</a:t>
            </a:r>
            <a:endParaRPr lang="it-IT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Sport Dilettantistico Inclusivo (</a:t>
            </a:r>
            <a:r>
              <a:rPr lang="it-IT" sz="1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new</a:t>
            </a:r>
            <a:r>
              <a:rPr lang="it-IT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Sensibilizzazione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su Violenza di Genere (</a:t>
            </a:r>
            <a:r>
              <a:rPr kumimoji="0" lang="it-IT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new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Educazione civica, inclusa Educazione Ambientale (</a:t>
            </a:r>
            <a:r>
              <a:rPr lang="it-IT" sz="1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new</a:t>
            </a:r>
            <a:r>
              <a:rPr lang="it-IT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984771-0D06-FF6A-B222-459C21415A64}"/>
              </a:ext>
            </a:extLst>
          </p:cNvPr>
          <p:cNvSpPr txBox="1"/>
          <p:nvPr/>
        </p:nvSpPr>
        <p:spPr>
          <a:xfrm>
            <a:off x="2406451" y="3325290"/>
            <a:ext cx="4331097" cy="139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Area Internazionale Sociale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Interventi nei Paesi con controllate ISP</a:t>
            </a: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Interventi nei Paesi con Indice di Sviluppo Umano Basso o Medio</a:t>
            </a:r>
          </a:p>
          <a:p>
            <a:pPr marL="171450" marR="0" lvl="0" indent="-17145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Interventi in Paesi colpiti da calamità</a:t>
            </a:r>
          </a:p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7" name="Immagine 16" descr="Immagine che contiene cerchio, Elementi grafici, diagramma, arte&#10;&#10;Descrizione generata automaticamente">
            <a:extLst>
              <a:ext uri="{FF2B5EF4-FFF2-40B4-BE49-F238E27FC236}">
                <a16:creationId xmlns:a16="http://schemas.microsoft.com/office/drawing/2014/main" id="{4EDD23C9-D757-838D-A76B-43EC06574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50" y="907617"/>
            <a:ext cx="2319369" cy="2319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CB57ECF-E818-69C5-C909-A9689DB6BADB}"/>
              </a:ext>
            </a:extLst>
          </p:cNvPr>
          <p:cNvSpPr/>
          <p:nvPr/>
        </p:nvSpPr>
        <p:spPr>
          <a:xfrm>
            <a:off x="1349768" y="2038709"/>
            <a:ext cx="4444470" cy="8278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Sport dilettantistico inclusivo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anche per liberalità centrali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EFC5CE-30F2-40DD-A09A-D6C52708DF79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Arial"/>
              </a:rPr>
              <a:t>Area Nazionale Sociale Generale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A238C55-0E1E-4258-9A1F-ED5915451B1E}"/>
              </a:ext>
            </a:extLst>
          </p:cNvPr>
          <p:cNvSpPr txBox="1">
            <a:spLocks/>
          </p:cNvSpPr>
          <p:nvPr/>
        </p:nvSpPr>
        <p:spPr>
          <a:xfrm>
            <a:off x="398463" y="719138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91A440B-0114-5359-A651-49F4B5B6F5A1}"/>
              </a:ext>
            </a:extLst>
          </p:cNvPr>
          <p:cNvSpPr/>
          <p:nvPr/>
        </p:nvSpPr>
        <p:spPr>
          <a:xfrm rot="564456">
            <a:off x="1399508" y="2405323"/>
            <a:ext cx="927977" cy="408706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4EEEF83-E693-5304-43FB-9C271866A7C0}"/>
              </a:ext>
            </a:extLst>
          </p:cNvPr>
          <p:cNvSpPr txBox="1">
            <a:spLocks noChangeArrowheads="1"/>
          </p:cNvSpPr>
          <p:nvPr/>
        </p:nvSpPr>
        <p:spPr bwMode="auto">
          <a:xfrm rot="654220">
            <a:off x="1258632" y="2482549"/>
            <a:ext cx="1065945" cy="2000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74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4625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Novità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ED7DA41-C3C3-DEFA-3FF8-3EFFF3D396D2}"/>
              </a:ext>
            </a:extLst>
          </p:cNvPr>
          <p:cNvSpPr/>
          <p:nvPr/>
        </p:nvSpPr>
        <p:spPr>
          <a:xfrm rot="564456">
            <a:off x="1339671" y="3487061"/>
            <a:ext cx="927977" cy="408706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72A756B-C970-E6F1-8C00-51058316D880}"/>
              </a:ext>
            </a:extLst>
          </p:cNvPr>
          <p:cNvSpPr txBox="1">
            <a:spLocks noChangeArrowheads="1"/>
          </p:cNvSpPr>
          <p:nvPr/>
        </p:nvSpPr>
        <p:spPr bwMode="auto">
          <a:xfrm rot="654220">
            <a:off x="1194677" y="3559571"/>
            <a:ext cx="1065945" cy="2000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74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4625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Novità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9309513-287E-EB16-C876-A6B424EDB16A}"/>
              </a:ext>
            </a:extLst>
          </p:cNvPr>
          <p:cNvSpPr/>
          <p:nvPr/>
        </p:nvSpPr>
        <p:spPr>
          <a:xfrm>
            <a:off x="398463" y="874166"/>
            <a:ext cx="4444470" cy="8484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Ampio spettro temi sociali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A6255BA3-A442-2B64-015E-29C7267B086D}"/>
              </a:ext>
            </a:extLst>
          </p:cNvPr>
          <p:cNvSpPr/>
          <p:nvPr/>
        </p:nvSpPr>
        <p:spPr>
          <a:xfrm>
            <a:off x="2354209" y="3305247"/>
            <a:ext cx="4458629" cy="8278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Sensibilizzazione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</a:rPr>
              <a:t>violenza di genere - educazione affettività - educazione civica e ambientale</a:t>
            </a:r>
          </a:p>
        </p:txBody>
      </p:sp>
      <p:pic>
        <p:nvPicPr>
          <p:cNvPr id="2052" name="Picture 4" descr="SVG, Vettoriale - Amore E Cura Del Cuore. Image 126281621">
            <a:extLst>
              <a:ext uri="{FF2B5EF4-FFF2-40B4-BE49-F238E27FC236}">
                <a16:creationId xmlns:a16="http://schemas.microsoft.com/office/drawing/2014/main" id="{3173C48A-9C09-EEE0-0FD4-772939F5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55" y="775937"/>
            <a:ext cx="1025405" cy="10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 descr="Immagini vettoriali stock di Sport inclusivo | Depositphotos">
            <a:extLst>
              <a:ext uri="{FF2B5EF4-FFF2-40B4-BE49-F238E27FC236}">
                <a16:creationId xmlns:a16="http://schemas.microsoft.com/office/drawing/2014/main" id="{D1ABBFCC-79BE-BA5C-C134-33A4768AC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1259" r="5251" b="10951"/>
          <a:stretch/>
        </p:blipFill>
        <p:spPr bwMode="auto">
          <a:xfrm>
            <a:off x="5880948" y="1986845"/>
            <a:ext cx="2658354" cy="108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6" name="Picture 38" descr="Figura stilizzata uomo e donna che tengono il set di illustrazioni  vettoriali per l'altoparlante Persona con altoparlante | Vettore Premium">
            <a:extLst>
              <a:ext uri="{FF2B5EF4-FFF2-40B4-BE49-F238E27FC236}">
                <a16:creationId xmlns:a16="http://schemas.microsoft.com/office/drawing/2014/main" id="{C5B47147-20E3-8768-31D6-6126EE47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42" y="3291352"/>
            <a:ext cx="1705107" cy="10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0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166F521C-AA64-4C87-B025-B295AB7B85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659779" y="920695"/>
            <a:ext cx="1212305" cy="121230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BBF589F-7215-45B1-A190-C2EAF92CA832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Arial"/>
              </a:rPr>
              <a:t>Area Ricerca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DEEE61-DFDD-4DC0-9EF7-491FA3D70A38}"/>
              </a:ext>
            </a:extLst>
          </p:cNvPr>
          <p:cNvSpPr txBox="1"/>
          <p:nvPr/>
        </p:nvSpPr>
        <p:spPr>
          <a:xfrm>
            <a:off x="2108007" y="836933"/>
            <a:ext cx="5975011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8" marR="0" lvl="0" indent="-166688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Tx/>
              <a:buBlip>
                <a:blip r:embed="rId3"/>
              </a:buBlip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Arial"/>
              </a:rPr>
              <a:t>Ricerca Medica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4"/>
              </a:buBlip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Arial"/>
              </a:rPr>
              <a:t>Progetti che hanno come fine il miglioramento della vita degli individui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4"/>
              </a:buBlip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Arial"/>
              </a:rPr>
              <a:t>Non sono ammesse iniziative a prevalente impronta socio-sanitaria, che devono essere presentate nell’Area Sociale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Blip>
                <a:blip r:embed="rId4"/>
              </a:buBlip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Arial"/>
              </a:rPr>
              <a:t>La valutazione verrà eseguita da valutatori esterni esperti in materia</a:t>
            </a:r>
          </a:p>
          <a:p>
            <a:pPr marL="174625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Arial"/>
            </a:endParaRPr>
          </a:p>
          <a:p>
            <a:pPr marL="174625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D2764AC-7C2B-48E4-B923-7F3AA905E4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>
            <a:off x="746876" y="2840254"/>
            <a:ext cx="1038112" cy="10361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3F1049-C944-4559-8EA6-6260FE203605}"/>
              </a:ext>
            </a:extLst>
          </p:cNvPr>
          <p:cNvSpPr txBox="1"/>
          <p:nvPr/>
        </p:nvSpPr>
        <p:spPr>
          <a:xfrm>
            <a:off x="2108007" y="2757035"/>
            <a:ext cx="5975011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8" marR="0" lvl="0" indent="-166688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3A79"/>
              </a:buClr>
              <a:buSzPct val="140000"/>
              <a:buFontTx/>
              <a:buBlip>
                <a:blip r:embed="rId3"/>
              </a:buBlip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Arial"/>
              </a:rPr>
              <a:t>Ricerca Sociale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4"/>
              </a:buBlip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Arial"/>
              </a:rPr>
              <a:t>Studi che approfondiscano o facciano emergere fenomenologie di disagio sociale o bisogni dei soggetti fragili</a:t>
            </a:r>
          </a:p>
          <a:p>
            <a:pPr marL="361950" marR="0" lvl="0" indent="-187325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Tx/>
              <a:buBlip>
                <a:blip r:embed="rId4"/>
              </a:buBlip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Arial"/>
              </a:rPr>
              <a:t>Propedeutica all’attivazione di interventi mirati alla risoluzione dei problemi, alla risposta dei bisogni individuati o all’elaborazione di linee guida con impatto preferibilmente nazionale. </a:t>
            </a:r>
          </a:p>
        </p:txBody>
      </p:sp>
    </p:spTree>
    <p:extLst>
      <p:ext uri="{BB962C8B-B14F-4D97-AF65-F5344CB8AC3E}">
        <p14:creationId xmlns:p14="http://schemas.microsoft.com/office/powerpoint/2010/main" val="33678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89556-3F1A-43E7-9865-D7CF4F9A26C3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7426325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A79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Arial"/>
              </a:rPr>
              <a:t>Area Internazionale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1AFF758-CCBA-4654-83D7-4109ECA9C91C}"/>
              </a:ext>
            </a:extLst>
          </p:cNvPr>
          <p:cNvSpPr txBox="1">
            <a:spLocks/>
          </p:cNvSpPr>
          <p:nvPr/>
        </p:nvSpPr>
        <p:spPr>
          <a:xfrm>
            <a:off x="398463" y="719138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3F4C2-BE8A-47F0-BB85-A5CDA3144C56}"/>
              </a:ext>
            </a:extLst>
          </p:cNvPr>
          <p:cNvSpPr txBox="1"/>
          <p:nvPr/>
        </p:nvSpPr>
        <p:spPr>
          <a:xfrm>
            <a:off x="331788" y="914400"/>
            <a:ext cx="620799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Blip>
                <a:blip r:embed="rId2"/>
              </a:buBlip>
              <a:tabLst/>
              <a:defRPr/>
            </a:pP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Sostegno a progetti in paesi dove ISP opera con le proprie controllate estere(almeno 50% del plafond annuale), esclusi quelli con Fondazioni locali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Blip>
                <a:blip r:embed="rId2"/>
              </a:buBlip>
              <a:tabLst/>
              <a:defRPr/>
            </a:pPr>
            <a:endParaRPr kumimoji="0" lang="it-IT" alt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Blip>
                <a:blip r:embed="rId2"/>
              </a:buBlip>
              <a:tabLst/>
              <a:defRPr/>
            </a:pP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Lotta alle difficoltà socio-economiche: interventi in paesi a basso/medio Indice di Sviluppo Umano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endParaRPr kumimoji="0" lang="it-IT" alt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Blip>
                <a:blip r:embed="rId2"/>
              </a:buBlip>
              <a:tabLst/>
              <a:defRPr/>
            </a:pP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Emergenze: interventi nei paesi poveri o emergenti colpiti da eventi straordinari quali terremoto, alluvioni, siccità e guerre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C30263A-584D-4265-97B3-98DC3616AD66}"/>
              </a:ext>
            </a:extLst>
          </p:cNvPr>
          <p:cNvSpPr/>
          <p:nvPr/>
        </p:nvSpPr>
        <p:spPr>
          <a:xfrm rot="564456">
            <a:off x="6605588" y="3095625"/>
            <a:ext cx="1558925" cy="915988"/>
          </a:xfrm>
          <a:prstGeom prst="ellipse">
            <a:avLst/>
          </a:prstGeom>
          <a:noFill/>
          <a:ln>
            <a:solidFill>
              <a:srgbClr val="003A79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4AD6A90-3CDF-4F33-ACB5-B44F181C493A}"/>
              </a:ext>
            </a:extLst>
          </p:cNvPr>
          <p:cNvSpPr txBox="1">
            <a:spLocks noChangeArrowheads="1"/>
          </p:cNvSpPr>
          <p:nvPr/>
        </p:nvSpPr>
        <p:spPr bwMode="auto">
          <a:xfrm rot="654220">
            <a:off x="6400574" y="3316289"/>
            <a:ext cx="1790700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74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4625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Solo Liberalità Centrali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C5A9EBA-7194-475F-8282-3A8B98B8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356" y="362585"/>
            <a:ext cx="1581892" cy="16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6D129-28CB-402B-AA7F-76F2F04A90F5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FOCUS 1 – Welfare sanitario di prossimità</a:t>
            </a:r>
          </a:p>
          <a:p>
            <a:pPr eaLnBrk="1" hangingPunct="1">
              <a:defRPr/>
            </a:pPr>
            <a:r>
              <a:rPr lang="it-IT" altLang="it-IT" sz="28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</a:t>
            </a: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D510279-0DE1-427D-B415-235CB46BFBD8}"/>
              </a:ext>
            </a:extLst>
          </p:cNvPr>
          <p:cNvSpPr txBox="1">
            <a:spLocks/>
          </p:cNvSpPr>
          <p:nvPr/>
        </p:nvSpPr>
        <p:spPr>
          <a:xfrm>
            <a:off x="398463" y="765175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3F606C0-FA9E-46D1-A72F-A8645DD25625}"/>
              </a:ext>
            </a:extLst>
          </p:cNvPr>
          <p:cNvSpPr/>
          <p:nvPr/>
        </p:nvSpPr>
        <p:spPr>
          <a:xfrm>
            <a:off x="713509" y="2630340"/>
            <a:ext cx="7723909" cy="1934733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98FFA9-13B1-055B-7C52-140F2E04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89" y="1077576"/>
            <a:ext cx="1190659" cy="11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02254B5-FC1F-2243-EFCD-A0D475B9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98" y="1084143"/>
            <a:ext cx="1185229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60554D-FD03-A8DE-B9ED-A074992E9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1" y="1090710"/>
            <a:ext cx="1185229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6">
            <a:extLst>
              <a:ext uri="{FF2B5EF4-FFF2-40B4-BE49-F238E27FC236}">
                <a16:creationId xmlns:a16="http://schemas.microsoft.com/office/drawing/2014/main" id="{43BF8FD0-D012-6259-9F86-EFB1F663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91" y="1084143"/>
            <a:ext cx="1187844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3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E61AE67-8E1E-F5BB-8EE0-A322C1CC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86" y="1084143"/>
            <a:ext cx="1185227" cy="11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F47AEDD5-276F-DF16-89E0-820911699B0A}"/>
              </a:ext>
            </a:extLst>
          </p:cNvPr>
          <p:cNvSpPr/>
          <p:nvPr/>
        </p:nvSpPr>
        <p:spPr>
          <a:xfrm rot="10800000">
            <a:off x="1342591" y="2382979"/>
            <a:ext cx="2523980" cy="20579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F9C54B8-E9C1-59BA-C902-FAE8A7AB9462}"/>
              </a:ext>
            </a:extLst>
          </p:cNvPr>
          <p:cNvSpPr txBox="1"/>
          <p:nvPr/>
        </p:nvSpPr>
        <p:spPr>
          <a:xfrm>
            <a:off x="1239980" y="2746337"/>
            <a:ext cx="6629402" cy="171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163513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200" b="1" dirty="0">
                <a:latin typeface="Century Gothic" pitchFamily="34" charset="0"/>
                <a:cs typeface="Arial"/>
              </a:rPr>
              <a:t>Accesso ai servizi sociosanitari </a:t>
            </a:r>
            <a:r>
              <a:rPr lang="it-IT" sz="1200" dirty="0">
                <a:latin typeface="Century Gothic" pitchFamily="34" charset="0"/>
                <a:cs typeface="Arial"/>
              </a:rPr>
              <a:t>per garantire sostegno fisico e psichico, con particolare attenzione per gli anziani</a:t>
            </a:r>
          </a:p>
          <a:p>
            <a:pPr marL="342900" lvl="0" indent="-163513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200" b="1" dirty="0">
                <a:latin typeface="Century Gothic" pitchFamily="34" charset="0"/>
                <a:cs typeface="Arial"/>
              </a:rPr>
              <a:t>Supporto alle famiglie </a:t>
            </a:r>
            <a:r>
              <a:rPr lang="it-IT" sz="1200" dirty="0">
                <a:latin typeface="Century Gothic" pitchFamily="34" charset="0"/>
                <a:cs typeface="Arial"/>
              </a:rPr>
              <a:t>con persone non autosufficienti o fragili al fine di definire un progetto di assistenza personalizzato, con particolare riferimento ai disabili</a:t>
            </a:r>
          </a:p>
          <a:p>
            <a:pPr marL="342900" lvl="0" indent="-163513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200" b="1" dirty="0">
                <a:latin typeface="Century Gothic" pitchFamily="34" charset="0"/>
                <a:cs typeface="Arial"/>
              </a:rPr>
              <a:t>Supporto a punti sanitari complementari </a:t>
            </a:r>
            <a:r>
              <a:rPr lang="it-IT" sz="1200" dirty="0">
                <a:latin typeface="Century Gothic" pitchFamily="34" charset="0"/>
                <a:cs typeface="Arial"/>
              </a:rPr>
              <a:t>al Sistema Sanitario Nazionale per favorire unità e centri sanitari, anche di tipo mobile, gestiti da Enti del Terzo Settore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298E7A-A545-42A6-AF39-C13955156D67}"/>
              </a:ext>
            </a:extLst>
          </p:cNvPr>
          <p:cNvSpPr txBox="1"/>
          <p:nvPr/>
        </p:nvSpPr>
        <p:spPr>
          <a:xfrm>
            <a:off x="402375" y="1155799"/>
            <a:ext cx="8179200" cy="3340775"/>
          </a:xfrm>
          <a:prstGeom prst="roundRect">
            <a:avLst>
              <a:gd name="adj" fmla="val 23513"/>
            </a:avLst>
          </a:prstGeom>
          <a:ln w="19050">
            <a:solidFill>
              <a:srgbClr val="003A79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attenzione </a:t>
            </a:r>
            <a:r>
              <a:rPr lang="it-IT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fasce socioeconomiche più deboli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4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servizi a titolo gratuito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4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beneficiario al centro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4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processo di cura multidimensionale</a:t>
            </a:r>
          </a:p>
          <a:p>
            <a:pPr marL="1792288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4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punti sanitari, anche mobili:</a:t>
            </a:r>
          </a:p>
          <a:p>
            <a:pPr marL="2249488" lvl="1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4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lavoro in sinergia con SSN</a:t>
            </a:r>
          </a:p>
          <a:p>
            <a:pPr marL="2249488" lvl="1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4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ampliamento servizi (tecnologia)</a:t>
            </a:r>
          </a:p>
          <a:p>
            <a:pPr marL="2249488" lvl="1" indent="-187325" defTabSz="46037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  <a:tab pos="1524000" algn="l"/>
              </a:tabLst>
              <a:defRPr/>
            </a:pPr>
            <a:r>
              <a:rPr lang="it-IT" sz="14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standard elevati di qualità e sicurezza</a:t>
            </a:r>
            <a:endParaRPr lang="it-IT" sz="1100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4E0A79D-E8A5-AEC0-C6D6-52FE0945E026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FOCUS 1 – Welfare sanitario di prossimità</a:t>
            </a:r>
          </a:p>
          <a:p>
            <a:pPr eaLnBrk="1" hangingPunct="1">
              <a:defRPr/>
            </a:pPr>
            <a:r>
              <a:rPr lang="it-IT" altLang="it-IT" sz="28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</a:t>
            </a: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  <p:pic>
        <p:nvPicPr>
          <p:cNvPr id="6" name="Picture 6" descr="Malati Anziani donna nel letto di ospedale con mio marito - caratteri  vettoriali parti del corpo raggruppato e facile modificare - tavolozza  limitata Immagine e Vettoriale - Alamy">
            <a:extLst>
              <a:ext uri="{FF2B5EF4-FFF2-40B4-BE49-F238E27FC236}">
                <a16:creationId xmlns:a16="http://schemas.microsoft.com/office/drawing/2014/main" id="{061DA3E9-CAD2-10A9-A324-15D4471E7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4"/>
          <a:stretch/>
        </p:blipFill>
        <p:spPr bwMode="auto">
          <a:xfrm>
            <a:off x="706582" y="1639806"/>
            <a:ext cx="1264474" cy="9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aziente Che Dorme Vettoriali, Illustrazioni e Clipart">
            <a:extLst>
              <a:ext uri="{FF2B5EF4-FFF2-40B4-BE49-F238E27FC236}">
                <a16:creationId xmlns:a16="http://schemas.microsoft.com/office/drawing/2014/main" id="{B0DD93FA-AC09-96C9-3147-A8808531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5" y="3175454"/>
            <a:ext cx="1533594" cy="10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SE e TreC+ / Argomenti / Azienda Provinciale per i Servizi Sanitari -  Azienda Provinciale per i Servizi Sanitari">
            <a:extLst>
              <a:ext uri="{FF2B5EF4-FFF2-40B4-BE49-F238E27FC236}">
                <a16:creationId xmlns:a16="http://schemas.microsoft.com/office/drawing/2014/main" id="{F1AEFE6D-501F-A199-8C4A-76ECC6436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9" b="16159"/>
          <a:stretch/>
        </p:blipFill>
        <p:spPr bwMode="auto">
          <a:xfrm>
            <a:off x="6189801" y="2190142"/>
            <a:ext cx="1917561" cy="10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4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D510279-0DE1-427D-B415-235CB46BFBD8}"/>
              </a:ext>
            </a:extLst>
          </p:cNvPr>
          <p:cNvSpPr txBox="1">
            <a:spLocks/>
          </p:cNvSpPr>
          <p:nvPr/>
        </p:nvSpPr>
        <p:spPr>
          <a:xfrm>
            <a:off x="398463" y="946600"/>
            <a:ext cx="7334250" cy="2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298E7A-A545-42A6-AF39-C13955156D67}"/>
              </a:ext>
            </a:extLst>
          </p:cNvPr>
          <p:cNvSpPr txBox="1"/>
          <p:nvPr/>
        </p:nvSpPr>
        <p:spPr>
          <a:xfrm>
            <a:off x="457199" y="946600"/>
            <a:ext cx="8236527" cy="3491366"/>
          </a:xfrm>
          <a:prstGeom prst="roundRect">
            <a:avLst>
              <a:gd name="adj" fmla="val 23513"/>
            </a:avLst>
          </a:prstGeom>
          <a:ln w="19050">
            <a:solidFill>
              <a:srgbClr val="003A79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72000" bIns="0" numCol="2">
            <a:spAutoFit/>
          </a:bodyPr>
          <a:lstStyle/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Sportelli di ascolto, informazione e orientamento ai servizi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Assistenza territoriale e accompagnamento ospedaliero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Assistenza sociosanitaria domiciliare e ambulatoriale gratuita con équipe multidisciplinari 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Consulto, refertazione e diagnosi da remoto, tramite la Telemedicina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Cure palliative a domicilio o in strutture residenziali specializzate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Formazione per gli/le assistenti familiari e gli operatori sanitari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Supporto ai caregiver per l’alleggerimento dei carichi di cura e prevenire il burnout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Assistenza sociosanitaria residenziale e semiresidenziale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Attività riabilitative e aiuto infermieristico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Centri diurni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Attività di sostegno psicologico ed emotivo </a:t>
            </a:r>
          </a:p>
          <a:p>
            <a:pPr marL="361950" indent="-187325" eaLnBrk="1" fontAlgn="auto" hangingPunct="1">
              <a:spcAft>
                <a:spcPts val="120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Poliambulatori </a:t>
            </a:r>
          </a:p>
          <a:p>
            <a:pPr marL="361950" indent="-187325" eaLnBrk="1" fontAlgn="auto" hangingPunct="1">
              <a:spcAft>
                <a:spcPts val="0"/>
              </a:spcAft>
              <a:buSzPct val="130000"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it-IT" sz="110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Assistenza sanitaria tramite mezzi mobili 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8CB22C8-E012-47BF-9F37-DB429F17FC22}"/>
              </a:ext>
            </a:extLst>
          </p:cNvPr>
          <p:cNvSpPr/>
          <p:nvPr/>
        </p:nvSpPr>
        <p:spPr>
          <a:xfrm>
            <a:off x="2475369" y="719007"/>
            <a:ext cx="4069894" cy="434905"/>
          </a:xfrm>
          <a:prstGeom prst="roundRect">
            <a:avLst>
              <a:gd name="adj" fmla="val 371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/>
            <a:r>
              <a:rPr lang="it-IT" sz="1400" b="1" dirty="0">
                <a:solidFill>
                  <a:srgbClr val="003A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Alcuni esempi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E4AAE5D-033C-A527-771F-4DB87804E40E}"/>
              </a:ext>
            </a:extLst>
          </p:cNvPr>
          <p:cNvSpPr txBox="1">
            <a:spLocks/>
          </p:cNvSpPr>
          <p:nvPr/>
        </p:nvSpPr>
        <p:spPr>
          <a:xfrm>
            <a:off x="398463" y="280988"/>
            <a:ext cx="8178800" cy="268287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FOCUS 1 – Welfare sanitario di prossimità</a:t>
            </a:r>
          </a:p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rPr>
              <a:t> </a:t>
            </a:r>
          </a:p>
          <a:p>
            <a:pPr eaLnBrk="1" hangingPunct="1">
              <a:defRPr/>
            </a:pPr>
            <a:endParaRPr lang="it-IT" altLang="it-IT" sz="2800" b="1" dirty="0">
              <a:solidFill>
                <a:srgbClr val="003A79"/>
              </a:solidFill>
              <a:latin typeface="Century Gothic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632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11"/>
</p:tagLst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5F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9EBD112DA2844898454BDAD949EE15" ma:contentTypeVersion="2" ma:contentTypeDescription="Creare un nuovo documento." ma:contentTypeScope="" ma:versionID="84451e8ed9ca983f942297694fa51b9f">
  <xsd:schema xmlns:xsd="http://www.w3.org/2001/XMLSchema" xmlns:xs="http://www.w3.org/2001/XMLSchema" xmlns:p="http://schemas.microsoft.com/office/2006/metadata/properties" xmlns:ns2="29e1d66b-407e-44bf-8553-c5a476f1e92c" targetNamespace="http://schemas.microsoft.com/office/2006/metadata/properties" ma:root="true" ma:fieldsID="d26ccbceaa3988df47d11ba699616d93" ns2:_="">
    <xsd:import namespace="29e1d66b-407e-44bf-8553-c5a476f1e9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1d66b-407e-44bf-8553-c5a476f1e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ADC6B-C99F-478F-ACC0-CD5F3B0C4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1d66b-407e-44bf-8553-c5a476f1e9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1533A5-F494-4268-9CF5-873422D999F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9e1d66b-407e-44bf-8553-c5a476f1e92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0DD62D-1970-4E14-9101-658F709576A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f5fe31f-9de1-4167-a753-111c0df8115f}" enabled="1" method="Standard" siteId="{cc4baf00-15c9-48dd-9f59-88c98bde2b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1263</Words>
  <Application>Microsoft Office PowerPoint</Application>
  <PresentationFormat>Presentazione su schermo (16:9)</PresentationFormat>
  <Paragraphs>220</Paragraphs>
  <Slides>24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Times New Roman</vt:lpstr>
      <vt:lpstr>Personalizza struttura</vt:lpstr>
      <vt:lpstr>Struttura personalizzata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Pagina del Fondo di Beneficenza: https://group.intesasanpaolo.com/it/sociale/fondo-di-beneficenza</vt:lpstr>
      <vt:lpstr>Pagine del Fondo di Beneficenza: https://group.intesasanpaolo.com/it/sociale/fondo-di-beneficenza</vt:lpstr>
      <vt:lpstr>Presentazione standard di PowerPoint</vt:lpstr>
      <vt:lpstr>Presentazione standard di PowerPoint</vt:lpstr>
    </vt:vector>
  </TitlesOfParts>
  <Company>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---</dc:creator>
  <cp:lastModifiedBy>CINELLI GIULIA</cp:lastModifiedBy>
  <cp:revision>231</cp:revision>
  <cp:lastPrinted>2023-02-20T09:02:08Z</cp:lastPrinted>
  <dcterms:created xsi:type="dcterms:W3CDTF">2013-12-18T18:02:26Z</dcterms:created>
  <dcterms:modified xsi:type="dcterms:W3CDTF">2026-01-19T08:15:04Z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2022-03-10T13:34:17Z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a6e788bf-b4fb-4f7f-8173-51ff7598a208</vt:lpwstr>
  </property>
  <property fmtid="{D5CDD505-2E9C-101B-9397-08002B2CF9AE}" pid="8" name="MSIP_Label_5f5fe31f-9de1-4167-a753-111c0df8115f_ContentBits">
    <vt:lpwstr>0</vt:lpwstr>
  </property>
  <property fmtid="{D5CDD505-2E9C-101B-9397-08002B2CF9AE}" pid="9" name="ContentTypeId">
    <vt:lpwstr>0x010100559EBD112DA2844898454BDAD949EE15</vt:lpwstr>
  </property>
</Properties>
</file>